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29"/>
  </p:handoutMasterIdLst>
  <p:sldIdLst>
    <p:sldId id="256" r:id="rId4"/>
    <p:sldId id="267" r:id="rId5"/>
    <p:sldId id="269" r:id="rId6"/>
    <p:sldId id="268" r:id="rId7"/>
    <p:sldId id="297" r:id="rId8"/>
    <p:sldId id="294" r:id="rId9"/>
    <p:sldId id="264" r:id="rId10"/>
    <p:sldId id="289" r:id="rId11"/>
    <p:sldId id="272" r:id="rId12"/>
    <p:sldId id="273" r:id="rId13"/>
    <p:sldId id="287" r:id="rId14"/>
    <p:sldId id="275" r:id="rId15"/>
    <p:sldId id="296" r:id="rId16"/>
    <p:sldId id="286" r:id="rId17"/>
    <p:sldId id="302" r:id="rId18"/>
    <p:sldId id="303" r:id="rId19"/>
    <p:sldId id="304" r:id="rId20"/>
    <p:sldId id="301" r:id="rId21"/>
    <p:sldId id="284" r:id="rId22"/>
    <p:sldId id="281" r:id="rId23"/>
    <p:sldId id="277" r:id="rId24"/>
    <p:sldId id="285" r:id="rId25"/>
    <p:sldId id="278" r:id="rId26"/>
    <p:sldId id="283" r:id="rId27"/>
    <p:sldId id="266" r:id="rId28"/>
  </p:sldIdLst>
  <p:sldSz cx="9144000" cy="6858000" type="screen4x3"/>
  <p:notesSz cx="6735763" cy="98663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r">
              <a:defRPr sz="1200"/>
            </a:lvl1pPr>
          </a:lstStyle>
          <a:p>
            <a:fld id="{621823D3-8DF9-4FEA-8910-E5F868082D57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0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r">
              <a:defRPr sz="1200"/>
            </a:lvl1pPr>
          </a:lstStyle>
          <a:p>
            <a:fld id="{D5B5AA1F-62A5-40DE-B9C2-DD684D27CC3C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545486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58775"/>
            <a:ext cx="2057400" cy="5767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8775"/>
            <a:ext cx="6019800" cy="5767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6950-1976-4A7C-976F-81542841CFF4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DEB43-3EF5-4F8C-9C21-F80B694F1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1779C-0F4B-42E1-8052-799CFBF50DE3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4AF-15DD-408A-8E02-F73D39B6B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0B923-B27A-4C87-909F-77D7373B64B1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221B4-E299-4E00-8931-098529105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B30AC-48DD-4208-AFE2-AFCE6A89FC76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F41F9-7F2C-4938-838D-7537422B5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85201-AD7A-4F2C-9D03-82E553CD17BB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8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5BAC-2CED-4B91-9285-3C9375B51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15817-4EA0-4350-AC17-CA8B3C82E35C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062FD-B722-4B5B-A073-3EE0FB833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46359-001B-48D6-A9D5-09F7FA549831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A482-A10B-4CD8-8B83-C11DAA6B2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FDBE-607C-44B8-A85A-9684CC69F7B0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C2403-DC7A-46B1-8100-AC1EA5942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423D8-2C2B-400C-8EDC-80FD67D79BD7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6F95-EA25-40A7-8D7C-E6FE5824E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48516-F8EA-4B2A-BE58-61EF1455B92E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26F0-CECB-4E77-9051-0BDC51A90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58775"/>
            <a:ext cx="2057400" cy="5767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8775"/>
            <a:ext cx="6019800" cy="5767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A303E-A24A-49DC-ABDF-3892472A0418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B8457-138F-4D17-A883-A214A8094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front_all_cu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pp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52400"/>
            <a:ext cx="26685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1"/>
          <p:cNvGrpSpPr>
            <a:grpSpLocks/>
          </p:cNvGrpSpPr>
          <p:nvPr userDrawn="1"/>
        </p:nvGrpSpPr>
        <p:grpSpPr bwMode="auto">
          <a:xfrm>
            <a:off x="107950" y="5805488"/>
            <a:ext cx="8208963" cy="814387"/>
            <a:chOff x="68" y="3657"/>
            <a:chExt cx="5171" cy="513"/>
          </a:xfrm>
        </p:grpSpPr>
        <p:pic>
          <p:nvPicPr>
            <p:cNvPr id="8" name="Picture 16" descr="LIAA_abreviatura_new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46" y="3748"/>
              <a:ext cx="129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8" descr="ERAF_logo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" y="3657"/>
              <a:ext cx="930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9" descr="ieguldijums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85" y="3793"/>
              <a:ext cx="215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0" descr="ES_zils_dzeltens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30" y="3703"/>
              <a:ext cx="613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26393-32E9-4176-ACFC-58E973A62B57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13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5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8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9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4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5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3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4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7A5A9E-590E-41C4-BA27-1B6E17F5F581}" type="datetimeFigureOut">
              <a:rPr lang="lv-LV" smtClean="0"/>
              <a:pPr/>
              <a:t>2014.08.22.</a:t>
            </a:fld>
            <a:endParaRPr lang="lv-LV"/>
          </a:p>
        </p:txBody>
      </p:sp>
      <p:sp>
        <p:nvSpPr>
          <p:cNvPr id="6" name="Rectangle 20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lv-LV"/>
          </a:p>
        </p:txBody>
      </p:sp>
      <p:sp>
        <p:nvSpPr>
          <p:cNvPr id="7" name="Rectangl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inside_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9" descr="pp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62750" y="252413"/>
            <a:ext cx="19192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fld id="{60A206D3-94F1-41E7-8C56-1F5090FEDDB7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14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orbel" pitchFamily="34" charset="0"/>
              </a:defRPr>
            </a:lvl1pPr>
          </a:lstStyle>
          <a:p>
            <a:endParaRPr lang="lv-LV"/>
          </a:p>
        </p:txBody>
      </p:sp>
      <p:grpSp>
        <p:nvGrpSpPr>
          <p:cNvPr id="15" name="Group 18"/>
          <p:cNvGrpSpPr>
            <a:grpSpLocks/>
          </p:cNvGrpSpPr>
          <p:nvPr userDrawn="1"/>
        </p:nvGrpSpPr>
        <p:grpSpPr bwMode="auto">
          <a:xfrm>
            <a:off x="1908076" y="6165304"/>
            <a:ext cx="5256212" cy="520700"/>
            <a:chOff x="68" y="3657"/>
            <a:chExt cx="5171" cy="513"/>
          </a:xfrm>
        </p:grpSpPr>
        <p:pic>
          <p:nvPicPr>
            <p:cNvPr id="16" name="Picture 19" descr="LIAA_abreviatura_new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946" y="3748"/>
              <a:ext cx="1293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0" descr="ERAF_logo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8" y="3657"/>
              <a:ext cx="930" cy="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1" descr="ieguldijums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85" y="3793"/>
              <a:ext cx="2155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22" descr="ES_zils_dzeltens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3130" y="3703"/>
              <a:ext cx="613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TextBox 21"/>
          <p:cNvSpPr txBox="1"/>
          <p:nvPr userDrawn="1"/>
        </p:nvSpPr>
        <p:spPr>
          <a:xfrm>
            <a:off x="4935600" y="6597352"/>
            <a:ext cx="2808312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450" b="1" dirty="0" smtClean="0"/>
              <a:t>EIROPAS SAVIENĪBA</a:t>
            </a:r>
            <a:endParaRPr lang="lv-LV" sz="45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inside_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0"/>
          <p:cNvSpPr>
            <a:spLocks noGrp="1"/>
          </p:cNvSpPr>
          <p:nvPr>
            <p:ph type="title"/>
          </p:nvPr>
        </p:nvSpPr>
        <p:spPr bwMode="auto">
          <a:xfrm>
            <a:off x="457200" y="358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fld id="{29F6BC46-F719-4D22-8FFC-DE4880D310F7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pic>
        <p:nvPicPr>
          <p:cNvPr id="2054" name="Picture 9" descr="pp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62750" y="252413"/>
            <a:ext cx="1919288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fld id="{A845D33C-5F5B-4622-8C42-5C1586AB2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0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fld id="{2868D534-5BD7-436D-A24E-AD582FFAAEE3}" type="datetimeFigureOut">
              <a:rPr lang="en-US"/>
              <a:pPr>
                <a:defRPr/>
              </a:pPr>
              <a:t>8/22/2014</a:t>
            </a:fld>
            <a:endParaRPr lang="en-US"/>
          </a:p>
        </p:txBody>
      </p:sp>
      <p:sp>
        <p:nvSpPr>
          <p:cNvPr id="15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orbel" pitchFamily="34" charset="0"/>
              </a:defRPr>
            </a:lvl1pPr>
          </a:lstStyle>
          <a:p>
            <a:pPr>
              <a:defRPr/>
            </a:pPr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4c.e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vbii.lv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13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564904"/>
            <a:ext cx="8424936" cy="1470025"/>
          </a:xfrm>
        </p:spPr>
        <p:txBody>
          <a:bodyPr/>
          <a:lstStyle/>
          <a:p>
            <a:pPr algn="ctr"/>
            <a:r>
              <a:rPr lang="lv-LV" b="1" dirty="0" smtClean="0">
                <a:latin typeface="Garamond" pitchFamily="18" charset="0"/>
              </a:rPr>
              <a:t>Valmieras Biznesa un inovāciju inkubators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23728" y="3933056"/>
            <a:ext cx="6552728" cy="1752600"/>
          </a:xfrm>
        </p:spPr>
        <p:txBody>
          <a:bodyPr/>
          <a:lstStyle/>
          <a:p>
            <a:endParaRPr lang="lv-LV" b="1" dirty="0" smtClean="0"/>
          </a:p>
          <a:p>
            <a:endParaRPr lang="lv-LV" b="1" dirty="0" smtClean="0"/>
          </a:p>
          <a:p>
            <a:endParaRPr lang="lv-LV" b="1" dirty="0" smtClean="0"/>
          </a:p>
          <a:p>
            <a:pPr algn="r"/>
            <a:r>
              <a:rPr lang="lv-LV" b="1" i="1" dirty="0" smtClean="0">
                <a:latin typeface="Garamond" pitchFamily="18" charset="0"/>
              </a:rPr>
              <a:t>Vieta idejām!</a:t>
            </a:r>
            <a:endParaRPr lang="lv-LV" b="1" i="1" dirty="0">
              <a:latin typeface="Garamond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184" y="1556792"/>
            <a:ext cx="1224136" cy="792088"/>
          </a:xfrm>
          <a:prstGeom prst="rect">
            <a:avLst/>
          </a:prstGeom>
          <a:noFill/>
        </p:spPr>
      </p:pic>
      <p:pic>
        <p:nvPicPr>
          <p:cNvPr id="6" name="Picture 5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705426"/>
            <a:ext cx="1440160" cy="475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Epata</a:t>
            </a:r>
            <a:r>
              <a:rPr lang="lv-LV" b="1" dirty="0" smtClean="0">
                <a:latin typeface="Garamond" pitchFamily="18" charset="0"/>
              </a:rPr>
              <a:t> Studio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1396752"/>
          </a:xfrm>
        </p:spPr>
        <p:txBody>
          <a:bodyPr/>
          <a:lstStyle/>
          <a:p>
            <a:r>
              <a:rPr lang="lv-LV" sz="2400" dirty="0" smtClean="0">
                <a:latin typeface="Garamond" pitchFamily="18" charset="0"/>
              </a:rPr>
              <a:t>Audiovizuālie un dizaina pakalpojumi</a:t>
            </a:r>
          </a:p>
          <a:p>
            <a:r>
              <a:rPr lang="lv-LV" sz="2400" dirty="0" smtClean="0">
                <a:latin typeface="Garamond" pitchFamily="18" charset="0"/>
              </a:rPr>
              <a:t>Starpmediju projekti</a:t>
            </a:r>
          </a:p>
          <a:p>
            <a:r>
              <a:rPr lang="lv-LV" sz="2400" dirty="0" smtClean="0">
                <a:latin typeface="Garamond" pitchFamily="18" charset="0"/>
              </a:rPr>
              <a:t>Mākslas darbu nomas koncepts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cfb087c-ed9b-4cef-97bf-e5a3c1dffe1b" descr="E0E708C4-7117-4B00-9CE5-C54947B6A4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3960180" cy="26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649bf04c-02de-49de-8b6c-b79cb264f73c" descr="2F7C67A9-8345-41B5-B389-B06FA1EDE8D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268760"/>
            <a:ext cx="198039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://lat.mixnews.lv/uploads/media/image/2013/10/15/sirmais_newsdetails_png.jpg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16" name="Picture 15" descr="sirmais_newsdetails_p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924944"/>
            <a:ext cx="324036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latin typeface="Garamond" pitchFamily="18" charset="0"/>
              </a:rPr>
              <a:t>Valmieras kinostudija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1180727"/>
          </a:xfrm>
        </p:spPr>
        <p:txBody>
          <a:bodyPr/>
          <a:lstStyle/>
          <a:p>
            <a:r>
              <a:rPr lang="lv-LV" sz="2400" dirty="0" smtClean="0">
                <a:latin typeface="Garamond" pitchFamily="18" charset="0"/>
              </a:rPr>
              <a:t>Kinostudijas pakalpojumi</a:t>
            </a:r>
          </a:p>
          <a:p>
            <a:r>
              <a:rPr lang="lv-LV" sz="2400" dirty="0" smtClean="0">
                <a:latin typeface="Garamond" pitchFamily="18" charset="0"/>
              </a:rPr>
              <a:t>Teātra izrāžu producēšana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Attēls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402" y="1412777"/>
            <a:ext cx="2976089" cy="2088232"/>
          </a:xfrm>
          <a:prstGeom prst="rect">
            <a:avLst/>
          </a:prstGeom>
          <a:ln>
            <a:noFill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924945"/>
            <a:ext cx="4586647" cy="3057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shrek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3717032"/>
            <a:ext cx="3311484" cy="2208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FastR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1180727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E</a:t>
            </a:r>
            <a:r>
              <a:rPr lang="lv-LV" dirty="0" smtClean="0">
                <a:latin typeface="Garamond" pitchFamily="18" charset="0"/>
              </a:rPr>
              <a:t>-grāmatu ātrlasīšanas rīks </a:t>
            </a:r>
            <a:r>
              <a:rPr lang="lv-LV" dirty="0" err="1" smtClean="0">
                <a:latin typeface="Garamond" pitchFamily="18" charset="0"/>
              </a:rPr>
              <a:t>iPhone</a:t>
            </a:r>
            <a:r>
              <a:rPr lang="lv-LV" dirty="0" smtClean="0">
                <a:latin typeface="Garamond" pitchFamily="18" charset="0"/>
              </a:rPr>
              <a:t> un </a:t>
            </a:r>
            <a:r>
              <a:rPr lang="lv-LV" dirty="0" err="1" smtClean="0">
                <a:latin typeface="Garamond" pitchFamily="18" charset="0"/>
              </a:rPr>
              <a:t>iPad</a:t>
            </a:r>
            <a:r>
              <a:rPr lang="lv-LV" dirty="0" smtClean="0">
                <a:latin typeface="Garamond" pitchFamily="18" charset="0"/>
              </a:rPr>
              <a:t> iekārtām.</a:t>
            </a:r>
          </a:p>
          <a:p>
            <a:endParaRPr lang="lv-LV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http://designspiration.net/data/l/2380867432783_zXK4znwR_l.jpg"/>
          <p:cNvPicPr>
            <a:picLocks noChangeAspect="1" noChangeArrowheads="1"/>
          </p:cNvPicPr>
          <p:nvPr/>
        </p:nvPicPr>
        <p:blipFill>
          <a:blip r:embed="rId3" cstate="print"/>
          <a:srcRect l="25218" t="21402" r="26641" b="19165"/>
          <a:stretch>
            <a:fillRect/>
          </a:stretch>
        </p:blipFill>
        <p:spPr bwMode="auto">
          <a:xfrm>
            <a:off x="6732240" y="1412776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www.db.lv/uploads/thumbnails/scale_705x470/article/0038/374472/475740_ORIGINAL_1340698511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636912"/>
            <a:ext cx="4895623" cy="3256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Wunderkraut</a:t>
            </a:r>
            <a:r>
              <a:rPr lang="lv-LV" b="1" dirty="0" smtClean="0">
                <a:latin typeface="Garamond" pitchFamily="18" charset="0"/>
              </a:rPr>
              <a:t> Latvia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1612776"/>
          </a:xfrm>
        </p:spPr>
        <p:txBody>
          <a:bodyPr/>
          <a:lstStyle/>
          <a:p>
            <a:r>
              <a:rPr lang="lv-LV" sz="2400" dirty="0" smtClean="0">
                <a:latin typeface="Garamond" pitchFamily="18" charset="0"/>
              </a:rPr>
              <a:t>Profesionālu </a:t>
            </a:r>
            <a:r>
              <a:rPr lang="lv-LV" sz="2400" dirty="0" err="1" smtClean="0">
                <a:latin typeface="Garamond" pitchFamily="18" charset="0"/>
              </a:rPr>
              <a:t>web</a:t>
            </a:r>
            <a:r>
              <a:rPr lang="lv-LV" sz="2400" dirty="0" smtClean="0">
                <a:latin typeface="Garamond" pitchFamily="18" charset="0"/>
              </a:rPr>
              <a:t> pakalpojumu sniedzēji, kas konsultē, rada dizainu, izstrādā, uztur, apmāca un sniedz atbalstu risinājumiem uz </a:t>
            </a:r>
            <a:r>
              <a:rPr lang="lv-LV" sz="2400" dirty="0" err="1" smtClean="0">
                <a:latin typeface="Garamond" pitchFamily="18" charset="0"/>
              </a:rPr>
              <a:t>Drupal</a:t>
            </a:r>
            <a:r>
              <a:rPr lang="lv-LV" sz="2400" dirty="0" smtClean="0">
                <a:latin typeface="Garamond" pitchFamily="18" charset="0"/>
              </a:rPr>
              <a:t> bāzes.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Placeholder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 bwMode="auto">
          <a:xfrm>
            <a:off x="7020272" y="1340768"/>
            <a:ext cx="157437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827584" y="3218227"/>
            <a:ext cx="4032448" cy="2786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FunGeneration</a:t>
            </a:r>
            <a:r>
              <a:rPr lang="lv-LV" b="1" dirty="0" smtClean="0">
                <a:latin typeface="Garamond" pitchFamily="18" charset="0"/>
              </a:rPr>
              <a:t> </a:t>
            </a:r>
            <a:r>
              <a:rPr lang="lv-LV" b="1" dirty="0" err="1" smtClean="0">
                <a:latin typeface="Garamond" pitchFamily="18" charset="0"/>
              </a:rPr>
              <a:t>Lab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323528" y="1600200"/>
            <a:ext cx="5400600" cy="676672"/>
          </a:xfrm>
        </p:spPr>
        <p:txBody>
          <a:bodyPr/>
          <a:lstStyle/>
          <a:p>
            <a:r>
              <a:rPr lang="lv-LV" sz="2400" dirty="0" err="1" smtClean="0">
                <a:latin typeface="Garamond" pitchFamily="18" charset="0"/>
              </a:rPr>
              <a:t>iPhone</a:t>
            </a:r>
            <a:r>
              <a:rPr lang="lv-LV" sz="2400" dirty="0" smtClean="0">
                <a:latin typeface="Garamond" pitchFamily="18" charset="0"/>
              </a:rPr>
              <a:t>, </a:t>
            </a:r>
            <a:r>
              <a:rPr lang="lv-LV" sz="2400" dirty="0" err="1" smtClean="0">
                <a:latin typeface="Garamond" pitchFamily="18" charset="0"/>
              </a:rPr>
              <a:t>iPad</a:t>
            </a:r>
            <a:r>
              <a:rPr lang="lv-LV" sz="2400" dirty="0" smtClean="0">
                <a:latin typeface="Garamond" pitchFamily="18" charset="0"/>
              </a:rPr>
              <a:t> motokrosa spēle.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fung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484784"/>
            <a:ext cx="3131840" cy="1612358"/>
          </a:xfrm>
          <a:prstGeom prst="rect">
            <a:avLst/>
          </a:prstGeom>
        </p:spPr>
      </p:pic>
      <p:pic>
        <p:nvPicPr>
          <p:cNvPr id="13" name="Picture 12" descr="FunGenL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3789040"/>
            <a:ext cx="4824536" cy="2305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Muuv</a:t>
            </a:r>
            <a:endParaRPr lang="lv-LV" b="1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6"/>
          <p:cNvSpPr txBox="1">
            <a:spLocks/>
          </p:cNvSpPr>
          <p:nvPr/>
        </p:nvSpPr>
        <p:spPr bwMode="auto">
          <a:xfrm>
            <a:off x="467544" y="1628800"/>
            <a:ext cx="4752528" cy="128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altLang="lv-LV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Biznesa</a:t>
            </a:r>
            <a:r>
              <a:rPr kumimoji="0" lang="lv-LV" altLang="lv-LV" sz="2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procesu optimizācija</a:t>
            </a:r>
            <a:endParaRPr kumimoji="0" lang="lv-LV" altLang="lv-LV" sz="2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lv-LV" altLang="lv-LV" sz="2200" kern="0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lv-LV" altLang="lv-LV" sz="2200" kern="0" dirty="0" err="1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Mākoņskaitļošana</a:t>
            </a:r>
            <a:endParaRPr lang="lv-LV" altLang="lv-LV" sz="2200" kern="0" dirty="0" smtClean="0">
              <a:solidFill>
                <a:schemeClr val="tx2"/>
              </a:solidFill>
              <a:latin typeface="Garamond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altLang="lv-LV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Web </a:t>
            </a:r>
            <a:r>
              <a:rPr lang="lv-LV" altLang="lv-LV" sz="2200" kern="0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un mobilo risinājumu izstrāde</a:t>
            </a:r>
            <a:endParaRPr kumimoji="0" lang="lv-LV" altLang="lv-LV" sz="2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933" y="3657029"/>
            <a:ext cx="54197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Marcis\Documents\- Muuv\- Clients\Other\Townup\Documentation\Design\Other\Logos\Different\logo_transpar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356992"/>
            <a:ext cx="2244725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84784"/>
            <a:ext cx="325911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Content Placeholder 14" descr="logoslaida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340769"/>
            <a:ext cx="2206575" cy="2046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Content Placeholder 17" descr="screenslaida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3" y="2564904"/>
            <a:ext cx="5191855" cy="3288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Atverskapi.lv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16" name="Title 6"/>
          <p:cNvSpPr txBox="1">
            <a:spLocks/>
          </p:cNvSpPr>
          <p:nvPr/>
        </p:nvSpPr>
        <p:spPr bwMode="auto">
          <a:xfrm>
            <a:off x="323528" y="1628800"/>
            <a:ext cx="5616624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2400" kern="0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A</a:t>
            </a:r>
            <a:r>
              <a:rPr kumimoji="0" lang="lv-LV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pģērbu</a:t>
            </a:r>
            <a:r>
              <a:rPr kumimoji="0" lang="lv-LV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sludinājumu portāls,  kurā var pirkt, pārdot vai mainīties ar apģērbiem. </a:t>
            </a:r>
            <a:endParaRPr kumimoji="0" lang="lv-LV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6"/>
          <p:cNvSpPr txBox="1">
            <a:spLocks/>
          </p:cNvSpPr>
          <p:nvPr/>
        </p:nvSpPr>
        <p:spPr bwMode="auto">
          <a:xfrm>
            <a:off x="395536" y="1556792"/>
            <a:ext cx="54006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lv-LV" altLang="lv-LV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</a:t>
            </a:r>
            <a:r>
              <a:rPr lang="lv-LV" altLang="lv-LV" sz="2400" kern="0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Ģ</a:t>
            </a:r>
            <a:r>
              <a:rPr kumimoji="0" lang="lv-LV" altLang="lv-LV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eotelpiskie</a:t>
            </a:r>
            <a:r>
              <a:rPr kumimoji="0" lang="lv-LV" altLang="lv-LV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 risinājumi un konsultācijas</a:t>
            </a:r>
            <a:endParaRPr kumimoji="0" lang="lv-LV" altLang="lv-LV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8542" y="1268760"/>
            <a:ext cx="2111369" cy="1872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492896"/>
            <a:ext cx="4111625" cy="3387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SunGIS</a:t>
            </a:r>
            <a:endParaRPr lang="lv-LV" b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 descr="SIA &quot;Me&amp;zcaron;a bir&amp;zcaron;a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220" y="1412776"/>
            <a:ext cx="3744416" cy="936104"/>
          </a:xfrm>
          <a:prstGeom prst="rect">
            <a:avLst/>
          </a:prstGeom>
          <a:noFill/>
        </p:spPr>
      </p:pic>
      <p:sp>
        <p:nvSpPr>
          <p:cNvPr id="56324" name="AutoShape 4" descr="data:image/jpeg;base64,/9j/4AAQSkZJRgABAQAAAQABAAD/2wCEAAkGBhQSERUUEhQWFRQVGB0aGBgXGRwfGRgeGhgYGhweHBofHCYeGB8jGhkZHzAgIycpLCwsGR4xNTAqNSYrLCkBCQoKDgwOGg8PGjAkHyQsLCwsLCwsLCwsLCwsLCwsLCwsLCwsLCwsLCwsLCwsLCwsLCwsLCwsLCwsLCwsKSwsLP/AABEIAL4BCgMBIgACEQEDEQH/xAAcAAACAwEBAQEAAAAAAAAAAAAEBQIDBgEHAAj/xABFEAACAQIFAgUCAwYEAwYGAwABAhEDIQAEEjFBBVEGEyJhcTKBkaGxFCNCUsHwFWLR4Qcz8RZDcoKSsjRTc6Kj4iRjg//EABkBAAMBAQEAAAAAAAAAAAAAAAECAwAEBf/EAC0RAAICAgIBAwIFBAMAAAAAAAABAhEDIRIxQQQiURNhMnGR4fCBocHxFEKx/9oADAMBAAIRAxEAPwDdBjjoqxjppEY+KWx0nnCTxR1ipTWmlJ/Laq+nXpBK2n0g2JmBfCWvm2r1JaqV8oqlQMR5YUqfVdLkn1cbcxGDfFvTC+lixILKq0wq3JP8xYHeDYiIwNmOl0nUUszVIqsp9AaNShrNoMrrAA9Q7HC0TbbYqzvhHTSzFXLvorB4DKwVPLhCwBklSb3B9ha2HPQvGtellFarT8/SuqS+mvpLMJqIVHY/STZfviWVep5LMr0wq1GBDRodS5W7bwYi3N/mzwsrrWNVFpCi2tai/S1J5BJVj/zUO5mDuRG2E4+UVvdG3yXUErU1qU2DIwkEf3vi6pVgTcx2En8OcCZZVVQEgLuIMi5m33OFPjOjXfLacuSGZ1DEGIS5Yk7gW4wz0O5aM7nqf7RURslTag3mXYsoLt6vrX1bESVa/th94Ny5DVmVgsvFWhptTqgASjfysADFwOOcZnKddy+WIZClQU4MUyGqz6pVmn1SYgm5HbHoXRKdOoDmaRMV1UmfYW+94N+MTSSBDexhj4Ys8rEvJw1lqKsfYnoxwjGBQD1Wk7Uj5a6m4GsreLXGMJ4q6LWcLUqUmfTTAHqW7yq3ESbkiBAIEnsdR1/qOYAXyFCKKgFRnHq02koDY/P5YzmYc62NajU9FQEGpAYAaQfLMkvcTsPr3wG1QjVsK6VltT0v2aoaLLJdAihQYVXDIZaQCLsTsIiQcbaiCFGogtFyBAJ9hJj8cB9Oo5Z3NSkF8yLsAQYPuQJmPywx0YNjQjSOY5j4nHJxgnRj7H2PsEx9j4nHwx9GMYR9R8V5ek5Wq2kAElmHpkGNIPJPYYQ9Wo5fP10Ra40kI2kH6yrVDpII7er5FsanPeHaNZ1apTVtOqxAKnVvINjx+GFPS+hJRzlXSFg00eI+ltdQemZ0iO3bCO3piVIf5TLLTQIoACiLYtJxBVx3FAmP/wCINSsBTNNaZVTJLOQ5Mi1MC5NvvPGBOgf8SqQFOjmQ4rE6ZCEg/wApNpEi23BO2IeK8tWDa6w1aVMPTBEAg6l9RPpCkkkRJie2EdDPVMnmadYSytTJCVKiaiNRBENEN35EHjdHadkW92eurBE98dCYHyWb101cjSWUEjUGiRtqFm+Ri41cMWTR1kxGMRetirzcGmBtBBy4xW2VHN8WGrhf1TrVOgmuoTE8D3uT2A3JwozaKerZVhTY0VVqgHoD/TPc/G9sebdOoZrNV3NVl10agSoi6QFGoghrksukzJi57jHqVDNrUUOjBka4I2OMr1rrlPKvGVpUzVqsdZC2LKLhiNjA99sZ/JGSRDwl093ysOAFZnUBTdQKjix/0wb4i6SzZfyaYIDnSSBOmQbsNyC0SRff3OB/DOcVssRSdjWVWlIG8tEKYlZsCDG98dyvjU0Xp5fOpprsQC6D9zfY6mPaJHGMpaQZJWaLIdPFOkiABQqqukGQIAEA8xtOLqhCiXIA5kiL25t7YuRwRIMg7EbYSdU6hS/aFpvRqMRHrCgoNUxInUfkKYwwXoz3ianky9Ok2VAc1FI1UxDgs0jUBIE7/I4vjYeGuiLlKfloSEN9EyqE76WgGDvB5Jwk8YdZo5byWrEFvNRkAX1jSw1EX2gntvzh70vrFLMUxUpNqU8wRtvYjE0lbGTS8jdauOlsB68dWphqH5BWOgDA4rYE6v1QUaL1N9IsPfjAoPJIKzuT8yQWMEEEQCL8jsffGL8UZ/L0m8p3rCtYCA3lkEgkfykW5vJF74X9N62+ZzXkZhda+ZqDU29VNkg3QGUQkcn35xsuuU1ajDAH1Jv/APUTnCva0Kpcg/pNRDSU0xCkWkQe1xxtgovhdlMklJmKCNcTcxYQIHFu2CteHSCpFpGPgMV68cNbBNaLoxzFQc4kMCjWXAjECcc0nEdOMjMkWwtT/wCJf/6Sf+6pg5lOAMvP7VVHanT/ADNTGBYwXH0Y7j44IDPeLCz5ZmoFXYEADUIMuARNxM2xnq3RKlcpTztDzPVAdSAFEGW0xKgne4vGNB4qFRKVNaAUBqqKxIJ3qLp2II9XP6YzH+J1KXVAlbUKB9SszFQCFGq5gEap+rgWGNavZGRsuk9OXL0lpU9RVdtRk39+cFFjglYi2O6cMhqA5OO+ScFaMSwbNxMl4f8AFAzVLWoggww4kdj2/PGZ8Y9fDZkUWby9CiCxGh9cH1XkKNPPMHbDnwVmMuysKEr3Rmk2N20EekybkSD84wfifqjUcw5/Z0SmKgkQNTCeCNSfxAkgEj8cTk/aidXo33gnrnmUfLVHBW66o0uL7Mo0qJERA+MJvEVSrqR/SSKvqU/94qgktTBPrCqO3BHthJ0FXylUkAU1aotIrTfVUhlVwV1oQoM3upNxwMLet55c3nfNVGXQ/pgEBlTkyZDD+LSI29zhJS9tMK2/yPSPBmaqGmi+ZSb0glWDLUQFRphY9QIvMjm+LfGnh2lmMu/m6QwutRpK0+5gmAIEfc4VdLzZpZHLPSCOw5jjlVB5MxNufjGzq0UrUyrrqRxcMDcHuDBxRLVDXdkeg0yuWoqdAIpqPQZSwA9J7Ysq5Caq1AxUqIIAHrHAM3tJ2wNQD06qUqaKuXCGIX6SIhQQYAj2++G1P3xukMtmN8XeF/PSq9cJoLIFKgB9PmUxBeNVzPMXG2BB0oUqdLykFPy4ZmQhAAW9ZGknQLSZ1LMzbGt8UEnLOFIH0yeYDL9PvjN9dyLL9OtfLQrcq9RxULS06gZswgGe2wxN6YZRSRtP2bmcfChgLoPUleiq6lL01VXUEytrTKqbi8wOe2GHmjFLY2iPk4znjF08sI1QqQQxCvpJWbzxB98aTXOFuZ6KuovTVfNY3Z5a3MSbD2EDGYslapHk2RrCnmPPp1lWspIphFDyJIZHC3M3hhBMWiBPqJzPm5dKiHUrFCCAQD614NxfvjO9a6Xlv3KNQ/fVnIp1V3Ul3b1EENcA8HaMaSjTUZVILfVTB1BxcOo+modSi22JR0mjQj7hkqnti1PfEqGYV1DIZU7EYhWUzbFbsaqOtUxJSMZDxd4hfLMqqypKlizXAvA/MHbGbp+PKzkinmFbTvFPvNrxB9J/DEZZop0Ujik1Z6LnsxV81UplQCJJiTvtdgP12w0pm198eO1/HkVdXnlmCxIIEeyqGM88YZdI8T1q9RZNbyt2JLiRHBUGD8xfEpepii0fTTPVFqDESBjyet1nMSZraVkxrrJqgTEopaDgB+r6r+bUJ4hGIMjgsVgYT/lx+GU/40j2OrVQbsB8kYSU+pU1zVYtUUApSAJYQSPMmPiR+OPKc/1J2aKQeACSXi8bmB9I774q6NnKjBqrVNVNPrUcArAYAKBaZ5+nCy9Xq0hl6R+T2HMeKMtT+qqs+0n9BhY/j2l5iqEZlYxqHEkDbeIJM+2PHeteI9AU6LlRTaTcMgPEcjS334wm6B1SvVztNaQNTVUHoUAFlBk9the5xSOXLNX0I8MI9s/R/WaeoUh//cn5En+mM51vwjVr1Vqa6TlCfTUUkEG0LJ9JM7xbvjQ9SMHLz/8AMF//APOpxgAdSXztGzKSLj557Wx2LfZ586GPQummhS0E2kkLbTTB/gWAPSOJvhgWwr6d11KtRqYPrSxEfB/KRhkVwTLo5rx3ViLDGSzHi9g7ANTABMA6SYnkipBxm6A3Qa6Jl6Zqfu6bRLuUkkxzBk8CJO2PIOtUnr1najWR1NQVE0uwNMs5AE2CmYMwD2x6rn87RqIEcnTWXvBgxHxvjyLq2XFPM1KdOfKqaVOwI01Fu14BJUmT7cYTIqoGPbLM7lf3f/PDkohYEsKyMSJYqR6yIgsD9KrO2OdG6eQHMsNC1m1KdStZVuJBF/4hIBAJwT436kH8hV9FTSuuACGANizggwBJgAc3tjR9R6fSGWrsGNta09RmJNJjAMkkB2vifHYybq/k1dDw6VVQTqDaRpZvSgj1aYXVfsbWwy/xFaGXV3krA0gbwRYXIG32xHp+d15dGLByJlhsY1X+4Ax9ndH7G0wyrTuQZ0kLH8NwQTxfFkLXlDjLMHVWUghhIxd5fvjOdCdMvTCB5WCVB+ZYqe0k4PzXXERBULSrEAFbzO35X+MEPJHPEaH9mq3mEJ/CDj6rlS9UyxACiYsDJex7j22xHrT6srW7eU3/ALTgDwz1xqy1HcLKgRpmSJYiQbgjbAfYbT0OxlF1Bio1DYwJE2N/jBIxic54yLZGsxApVkY0ysiROxAJ5W/2OHfhPrhzOUp1HEOQQRO5SzEDfe/tONyV0BND0NjN+KfEz0SqUQNQIZzvA7RvLTvYe+GVHrdJ6T1Q3oQsCY/l7fNo+cZ7xRm6TUWdSNRIWCL6psDImCJ9sCXRm76BPD3iFqmdH0xo0EHsrmCG/mEzEXk/bUeKsyy5csn1Bkidp1iJx5vkqjhiApI1hw0FSpD24nczIMHvj0Prmd15aiVialSmRFxMzwCTt2xJP2jx7aEOR8SPQyC6CrMKhVdoIB1EezX0xe+NL1XxEEyy1kGrXp0gmPq9zjJdZyZ/ZFzFJAW0qNE1JYsVLWIgggSJA95xncpnK21WlV0wYHqgjgCRvPJtHGOfL6j6Wmjq9P6aWRXYX46zlLPVaZbXTFMECCJcEzf4MxHBwu6V0VF1LTGrUCNTVCYgHsbfXidbMAKSKNXUD6QQsHi5i4HtycUUvEGYAJNBxxYH9Sb/AIY4OeTJts9XhGCpDamBSbVpoDSCAAIiRuTAMj7/ACMBZnqZJ9dUSJIEkxO4BJsY4/XHct1NHpEvTdagYkA0mKssCQSNoIP4/GAR1pGYk5WD2FGBa1hH3wqg/Jn+QNm+qFBKH0kWYtAj2AF7/b3wEvi2mggy8+50gzeFixi07298M36plyf/AIQP7+TP5lcB1+rZYfVlFBHemLfiuOhQj5TEuTVJfz9Rn4c64uYrOoBB8s6QZlgIsATJtJ98Zjw74j8nMtSf/ks8H4XUFB4IvF++H3R62Xrs6CitP925DqukiF4aAQRM/bEegdKyX7McwEh6NQSWLSNOg3BMXntzhPZDk2nsD5aQDT6E+YrVFrrCl1YBXEjUAoJEztE23ws6ioymcQ0D5YCKdQYyPqVoMzwed8PM91F6Vavm1gq9PQhBB0ldEahMieDzBxnerolVUOzsEabn69bEC+wYn4jFcUpN2+qFml0uz07wL4mq12p03fWlGWBuXkq5Enci8X9hxigNmEzbVzTZkQ+vWT9MOZE3BE2Nj7Yxn/DDNeVWdpZVC+pxFrgixtwf733FPxPQYtqqQJE6qimSTAkgW457YOTNOD4rwc79PHJ7mU9Lzz0KwrtPlIYdiYMECAXP1SQLGZtEb49A8P8AiilnAxpH6SREgm0XsSBvjzzqniMErTCsDrk6VBTRdVc/zDWeLyMA+C/FIo1GWnoR2QuwZYUNCmoCY4CMYuZnDYvUTW5dAl6bGl7e/wAz2LN0y6Mp2II+or+YuPnGNp+D6IAHmbCPqpH8zTk/OFnVf+JU0XBQGpRdVqAEiW1EADnSY37YSj/ihl/46NNW/iApAgHkA6rwcd0ckJKzzsmKSdNGIzPjOqyaYC7FYn0nmPm+/fFNLqT1GLtcO6yN55P46dsW5/oDosvTZVix4AtuR/rivJZWFPbV8CysP645nlTVllS1x/sRznXqlRWBaBAIAjcECZ3m5OGX/aB3pCmxJFMO0k76qazPJJI5/wBcKhkO/bk/GCDTCo23qFyeJifyGA8qA2tKjf8AQPHprBglPywIJAYkXR532HpG2Mb/ANq3CPTRSgraXsxt5csd95YAmZxXktVIEp6ZEfIZSD+THAtGmrtIgwCB+Ef1wv1r2TilfTCuueNataqGBZJQKQtgTuTAjdiT98H5bxDVWiaQJIJYk3AaSLxNjAi0WgcYVHpAZwYIg8c3+MW5gwYMW4/L5sThZZ7/AAiTWlSN/kf+IKvlqtN1htIRQTuukrO2/tPIxX0HxoMvRrB11VJASLAi59TDtMd8YqBq3+0e23ziyupYTYWm/wB/tgP1M9CKMvg0PWPFvnCohpiGA0NyDyCYv/e+LOl+KBSTT/KSE0+mFIPYA3nvjILmgSBIg7d8WVq6gwSBbnc/n/cDA+tkUrFcZ/Btem+LKYpVqVwWfUjbCQTuSSZgDfucJB1IukaxoJVvLfUSDyQTcXAH1cg4UCoNJNwOff8A3xT+3A3EW+4vYT2wHlySMoy6o9F6b1mijqWqlCQgYFgUIEmdP8Lbj77WnBfiHxjSqUQlGxVgRPYEgHeTO/fbHllfPqP4h9je/txhx4dy9GrTZ3dlvAg9o+ee2GlnmodF8WLJOVJG76lnRWolRXUg6IFppld4mCQT+mBKvS6FHTqrNXZSCyzTCsO0ari/f5wly/RaUqfNqHSSRqdovvtEf7fbBgo0FUAaQw/i3Pcbg/3GOTI3N23Z7+KCxqoofZiolc1KYaqzXmmoH7vbt6bEDm/vhf0zpOXTUzZmrTdZ+pQW2iwMyI3B5wAvUtLDTWZIOoRy1hsRpY9iZ745X6gdZcOQ3JRQsiZghd5nfnEaUSjtjijk5YeWXdN2Z6VNVEdiV+9sKerdS0jT5qEAyG0oJ3/kSSL7A8fGJN1xSXvULVBcC6DVDWVhvsbbT9sRylDLshV6DxEEpxPMkFgbbTzjJ72FIAp9Tsf3zEjZVTk7G+8m3B9jht0vLCoFqq1UqNxUiT6ht7Eg39owpfoFFHIKOUJkFqvA+Lqd8GKDIRfSAwVNVUtYXF9z8xFu1sGe17WZ8UW+Ls+cupqIbSJ1bXmIi++INTo1DXpSAz5alU1Dcxqg+8QuFXiuhVbIVDUY+YKksDf0o4UAcDcN74R53LCtkqNWg5By9JxUEy0GoFiRsCCTEfTi+KHKNt+aOacqdIZ9J6tlWytSlUJcMVZ0J0mJkaWFyAYPcSbDBC0aDDL1KVFKYWsKUKWaVYMRJbnVyN5xiekhmpVkVZLaDqt6YcD85i2NF4cy8BqFSoClak1VS4IKlQ6AzcAA+r7KcXnjULpmU+W6DvDeQFTRUFIMjgK/oP8ADTUkybQT6eBbBXUky5Z6dOgFYKoAaILMKppOp2MMQIuPwwlXzaeVrUwCykKysC3oJUqyg8RG3vxOJZPqLVGo0WpIzUFQmTLMF1NpBA/lYH2jmcDi7bs1/KJHOeWuSqFCoSKb/wCYSpkH+KGBMXgzjniTpNSqCVknXNRTAYFaZDEzuSEJH37Yn1LpoVKeWJZ9Lh4B9MNpk3uJRid7YcHLaqVQNWdlcFEZoZEYqwUkrdDKkHiG2vgc1GpL+I3C0/gE6d0miwZKqsrssguYU6ifLGsbuiQ4N5Bg46v/AA2BE+aDN5nf/wDHgH/EQmVVag8xvVAX6SKsekruBo1qP5SojFS9ByhE+ZXWf4YY6faYvG2GV3dv+isRwXlBNCvUrS/71gVKlAD5ZngiIgwDMXjC7N0FUbL6PSfU5I+RYEj2jeMT6j4lZnD3hZAlj8z9R1Gf0F+MIM5nXrWImCSIF7/oJ4xseOV/CISmn9xrkqJR5LrSQj61gq3yCTv77e+GVbrdB9SCjTaLrCuNoG4dixI9r4ytGg0D0yNrbHbc784bZKolNR6PWZk3IG//AEj2w+SP9SSyV0EZzPKI00SGBDAFTAvb7fbHMkCkM6DS14kheCfp5IjnjFi50g3DHUDFwCtvfjfF9Sgphm9Ui3F7b73xC1FU0LabvyMaecoMGCmlTJtC0iSbEbtcH3m35lPmfK4JsYsCF+3qPFr4rOXDKCnlhgL6gSdthC7R3/6yq0KtVQARIEEJT0pC2F4v3sP4sZRS3YZScvBLKdRpr6fUSf5TJG08XtxbBFWtSUEmpUvYKaRWTz6icD0um1VWSQENiGBkc+3Mc3E4uq5CnA8yopAEm5i0Xge1owHwMscq6C8m+UYgEObEk6YA3Mi5LQRsOe+CR07Ivq9ZntUStA9/SsGe84V1cklEIwTSrAHV6rg3GkkSRJHzIxezUmW6VCLAkyI+T2M/ngddWO+UVuJLP5CkmlVanUGygB1IM8hhe8f3vblMipETl0Hc0yR94UkE9/c4upUacgJTEk/xaidv8p/XBI1hTpVEbYkoDz/K0wfbviTk/kCx37rLv8J1z+9WpYQqqTpE7aTTuNv73HzfhkMdfnGlp3CUfSTcyPpAMHkdvjFo6rm6ALUiS+wlQFItIGyzHPtilPE2fmV8o240DTq94Hbe4xo8u0ztwwTVl/8AgVNVEnMGDBJKgbTH0duLnBWXy1DVBo2NtVRy2kd4UCb3wozPW8+xAZKZn1CNJmb6tVwJ3mR7Y5lTnyxKoh3F9BG14sQftjOMn21+p0qh5XWnqIp0aTqBZ2B9dhsskAzx7b4hQBFOoxHlMQAFWkrA/wDpuoEAWnf7YBNPOv8A90pcfUVKjgQLDcRPOKXpZxIVtJA/zgmSI7XwOLDRHNZiujDRLe6GLni4Ej3jAuYzGcKhmo1dEkSTaY4II9+224wwV80JLNSA5h5O24EW+cUpm8wRHmUo+T+gEc+2HVLWgNWB1nqEAmhX1gbArEi8+oM20fpMYj0/N5haqFqNQLqBb09jeAB2+5wxfM1bkvTJI9/1v74nk83U1qzGmV3MSDEWvJ3+OMFz09Ap2H+M8jVrJUSkDoKKxaRDXEr34H9jGc6dkv8ADxUp1QCarGiSpspEETPBVjEdvfGyzefVMi7kgLpYAgmSWPFgZk4y/irOo2ZGXZZWrUp1FqTtICsPeY3nnbAw3x4eO3+hKWt+ejO080Fy1RVFIMyA+kDV6WW9mtvsQNsdzVMVfJJZgxpICon6STqMi0Eeq+GniHw1RGZpqpNBKgIOlZv5kAbjcMB9hgOlR/Zcw6VQSFZKIa0RqQmbWmnJ/K+OuM4zXKPff+BKae1oO0uqDRUFPW/kNqEoabkQTfcuCZmb+2M7nM5UapT8tCrUUC+nYlCZYRwT/d8aCo6vTWlob/nBiB7vUvbeJTEPDddKlMs7BaiwCQCWlm7RH/dz2vgRlxi5NWacU3xuizyMwxoVv+ZpY0mA3QHQaamYJEmx7YJy+TDCnWBCB1EogAV20KFBB41FgDwcHZWgzALTDojU1ir6ZbSqaJkkSrMQTA2A4wHm/FVEWZ1dvJedAJUVFUhZtB1MZBGwCziFyk6iv9DLjFbGGdRkVFpkh3UNTBQDQ0tUGogWJKBN/wCM/OE7eCaLnU1ZlLXK+W3pJuR9PG2Inrb1woy6GmylWZnc2ZdZAVBNvV/TBj9OzBJJzFQE3OlYH2HAwt/S1aTNyUhI3hR6W5pCBc+ahYfADH+h7YW01C/WGcnsYA43P2w0NdGGxYH+Xn+9sTOTLKRKBSI5sN94g39uffF/qP8A7HE8Un0ijL0qbEQWC9re2/Pvzzguv4fSpB/aAoH8IR5+ASAov9sAKgSdKlnBFhGkwATztfj8MRqdUAj0ERzHHt2gEG17YyUr9oyx8VTGaVkQQrjXTFvTqYkGBsIUb/3OBjnGZgWIqahpXUq2twAN5ESd+cCL1NFlWJGpRGk2gxuJIU2573jAWZz+qBT9IWb6hqPyT8fmYwY4nfRm2lodNUcmNb+wGkReIFjqi2L/ANoqRdqzagBDM3ub6dMfM8xthHlOoklZAiIIm34e5++NVlipUaBY/TBO/YDYYll5Q8Cw5N9i/K5ElpfVpgnkn29JU9zzhk/S0akAQ+kyZAAFo78AW/HHxVrqDeDsCSLnng4WU+sr9DguwnY9t7XvH6RiPvnteBtQf3LTl10Dy2bV/MLt3tcfNpxQ4KWIZmsbkzeLdjPb3wf/AI0kEU3RWiQSJkH/AC7T+N8GZXqpZRDQTA9Ij1GYNyQCYOxvf3w6tdgyR5LuxLRoVSsOvkhWB9jtE3uIkXwwpZYsS7FtLMSXIBgsfVpgiLfYYaN52qGAJtdmVYPIv/X8MI/EXU6hjy4qGkYbTeCe0do/PBVzdIeDi6jLodP0tXuPMmbEyUm0k2DfgcUDpPl7GOZIaT76WtH34xk6fifNiQPMAJ2Ba23+2OHr+ZO4c6bEwTzPI98OsE18HUpxS9v/AIbL/DfXLVE7AaWJA7CD3P5bY7X6KGurKFWTIVgLzbcxt/e2Meet5i8U6gm59J+3Fvzx2l1jNcLUtsAse2D9GX2/U31L8s1dLw7UeNOk2kQj89/tPscVnw1WEEOAD/kJF+3fCvIdczqNqNBnSCCrz233n3nF3VDmXKmjSKKVAZTsGAvEsf7HviTjJPtFFNUG/wDZ1olq338s88fV+WKz4dJEeeIH+Qn321D88KxSz5vpX8RzAvG2L6PT86xhmXnuT+n6YbjJbtC87+S+p4Xkj96ttop//t98LfEfQ6mXpCorh1L6TCwVMWO53jDZfDWdZoFanYSSZj8p/LFTZt6oXK1KbBqdb96dxCqBIO5k3iOcMpSTTtNLsD92tlmV6yf8NSm6lSKqqW4OtiREe0z2j3xHxPkxWzKeX6XpoXH8p0yQPxX/AO7DLqnRw2TZEBVU9adzouffgjCHJdUcZsVShKPTFNGYRNx6toPqkEDEoPlc4+L/AMGevacz3VXrLmta6SqI9McrpZWN+d/0xyn1sV/OqkXWa7CLfStLTf8A8Qv7HFni7PUECpTMsCwYdhYHVbm0cQowh6lRWi1QKSoemgAGxJ0MwJjix+4x0YYqUVqvj+yJzlxd2dyXUK1O9OozsJ9JkgSQA0dwQPyxLpGXzFIsyuaUj1ECSQeI53/LvivoFMB9TPThlIhmhhBBBFt7Wxt8tn6bDQWBM77AGLAEwe/cfGGzZHB0lZKKtW2Kct0F6ok5hnMzBPpkmTItOw37Yb5Xw/pW4WI2VgPxjFWcRUNtUiBIt8W5/K+JU805ENCjdZEWHPePgfOOOcpS/Ex066CkNNSVHpMfTbVz2PMY+Lsb+Xv/AJv98DUqYJMFZ72Hfvt+cjAj9SqgkeUT76d/fbCRddCtPyLavTKwIVQoJ2NiABbgQd8A1snV1RUKzFwZt22sCY3B2w/zWaYix1RxEtbmI5sJAwuz9Wnq1kAET/4p9vm9+MdsZ/Ypt+RcKzL9KmIvp/De8x8z8Y7ToNMyTYm9jeBsbHcn/YYtzNchCDYHa/022jm8bYWZikXg6ifT7mBMfhYYpFWCVphb5NS7BojgHcWPNrX+IOFaZTVIUyQCRFtsM6JQU/UW3Cxv2Mi1/j3+MCvDH0VAABZYjb/y/J5++KxbJzSeyjJ5OprPpaUBLAKSQBvK/wB2w5yFGfV5jKVMkaYtuAPn57YX0OpVVGik1hNwSJFouYJiIB/sN36s2kxU1GbFlkmwIEyGi829+2Ey8v5/oSMUxqgay+btCszLOuZtcxHtva18CU+iUKgLgsh+lpVQAdrA7ST3tgNqus8l9gBxyTNzAgi/teZxTXzRm62DSAxuxvspOwtvsB3xCMGtJiyg7sNbwlrqKqtvElgRzeADwN744mQQN5dMmmvLTeRcbreDNx+IwT4P6qhq1Wf0GnTdgP4f5bk7fUfyx9Trs43Dh/UABcR8gG1th9sacpx0wwquhjl8oAo/euQk/WTcEXIsJP2OKUzNGkDTTcnUZI9VuZN79za+A6yeoK2uCPTIJM7+mQZPH67YY9P6HRUq1fLVGJ2vsB9JiRE7mcQXy7K4vxdEE6tTVf4bbRFuYgN2/wCm2IU/EtGBqiWmVN4vzBN/Yjvhu3SaBAHkUlHEn+kYMGSoUwwNKkIF/SI29vnGqHVHWpP5FVTxJkwhKjU0WRrjczBntxbAWZ6+nmCKYAZdQF4AYTzudsPxVordVp25EDe0W3uMcfqaaZVdTBSYjhQSYP8AEbWGF4wT/cPP7CTJdYao6otJpZospi8/Ufnk/wBMfU/EFZhpOWYqkx6SsSZJvvxv2w2y/WjrDaHgQYAiPyk/HvijPZ8qxhW+rjaP/SSBbjDa+AbsFo1swYimiAxJZx/SeOcN8t5tM031iG30JPPqEnYRebYrrU2KGolQCPUoZfW3a7E7ciBtAjFFfMOcuw8s6pDCTqnvuBBuTtcYXT8Adjjp1R6hfS8BG5RJNyYmLbH3xluvZt0zdauuWZ6JG4IF/LEki5sZO3GNR0fNJTYAyrPTBjSBJQlWIi0+pZ/H4B6bnFD1hViFrMFJ2YXFvj1CPnCRfG7V/ua34ZRQ6sKmTpOTpRabFj3Ogi/eCP6YFoZoVOl0lsGCgJA5WojT9oY/fFXh1IyZoMskksLWjXf8oOCendNRDUIHqVWCCZAneFFtyL/phpTjFuK+bFS1bE3iekqqTpp1KktNp3Jvc7cC+M2tIuNLUonYj8hf9Z2EY1tepUqEh01GOLgCSST+v+mJUOmIBBOssTv78QOYJvv+GKQzfTjTIZMcZStsydLp/l3kH4BI+NhJ5t2xetNmS5lQeTYmxPY889wPjSU/DPMiDxJ0kDaTtv8Ajj6j4aZWJaBTYSQsgSJi8aTIMe/OHfqYvdjcUXdMQMqggaY+ogEe8NJIkzx+W11bIrMatQ7yfi/E8jFuSy6oY9RERpLWWBxbBFU6vSB6TMWB/Ww/HHFKbu0F0LKOSCkH6b2Os6pHwP0OJHprm4aQbi3+2GKdNqECBHvpiftgZuj15/5j/ZB/rh4py7FcqMLT6oxUAAbc/nxz7XvviqrXepc+mLjSDN478W47DAJckD8DPz+XGCRX0obzBEAni5/uO2PY4pdCqV9hHmjTcFWJAk3DXub7bf3OBkz7AkE2JvPN/wAtziutm4UQRM6hE2/H+7b4ro52RpYWvcbz+hvgqOhHK2GZuCywYBNja3z+vvPGAsrRloJhRfeNu1sFZakrwC5jcX9XaL2298cCK5JUFSDf45M8X37TjJ1ozV7DOnZXQ0Kyvq1AQLyJjiVBj+uCKFBfM1PCPwNM6iN4AsDfaI7YAo5IliVeF2N5MbcSBFuecO2yy+VTXUGqMpgEwAqmAZ39UyLbd8Rnp9lE9dDDK+XV1yukbahuDtzteYP9iWY8Mkw0AkCD6gDa/FieDa8T8rBnV0goWA2se5kAk3AMRwd7HcNKHUiUHmUyrRAggTHvtafbHFJSjuLGooymTNNHRgAtRQGO5hSbQNrSL8YYV+maajMGDMLBSsDjb1RyPffAPU84KeiCRJAJ1CRYzc/rPGKOreJQajesxqggGRJ3+qwEji1vfDKMsiv5DUUx+co/lyNJkCyPM/YjjEKmVqGNKMxG5k/zG4GxH9z2za+JkIAIAt2AG83gAE7nY74vfxEqBbktpkmALna5En/bG+nNeB01voeVVrbRH3/KdUzthjkqNQ02JEakY3iBpZTxa8H+5xmE8TIwA1ED5tuIvO/+uGeZ8RhUpwQRo0mPct2HYDCNST2mGm+g+jVYGWRyCLrIkj+n22xUMzUlQFqRF9QJtNxf2P5HEemdVWo4EERyFJJta5N4xoTl6QEtVYRqtH4Rxxt/0xFySe7sb3LWjOUah1QyNs0GJNlJE/I/0xB+sLKhgwmP4Tbg/G041i5OiDZqombwv6jbC3rj00/iaYAsLbGDuJwVONG3YlXrEgAKPT7cXNh8g/cjBg6pCBjJm8c2JFp+JxDJZoMVIMwADK/zD84MfnimsQWK6VMCIPwR7cncHvhXJWgWB+NcwyplXon94r2I9wZ378zhX1CaWYVHurlarDjWSQ1jYSAT8rI5GLurI9SggsuiCAAbNLT6iSSbH8ffERpdg1amWOnSRBAlTMn/AHPO2OqEkkr+/wCxJ/KNGKoFaQIQgiRtBA/AAR+Jwrz2bN5lSVNwf8pP+2AxmYaADp02i5Iiwt+H/l4wn6pmGVwpJgqvyAYmflhP3xHFg5MEptbHeWzuolSCGCgkgnft98Jcx1KorBYZYJnub2233N+5wd0dpKeaxUuN13lRAnt9I5/XGw6VQSm5sSI/iS97x7DFHKOOVNG/ErFuQ6mD6IINrX1AfEX7fhh1lAWP0m5vIPvccT98G+kPALCeDBI+OQB+F8WuAizKwRu8mJO8TvG33xzKCb0GTKspkiIZjeLEf9LcD3wRRy6C0bm7c/bfHVqA6TqZhM/5bbfhvi+iWJ9Wqxi0ReTtJnHVDEiEp0Sp0FWdMxxqP9MUnJVf/mD8P98WFwTA3B7fO/Y/h+eOrVYidJ/E4t9JE/qM8FFAoCxEQLTsZMT7jf8ALHc5REgMwBtqgSZkzYb7zhzQoKaKhjpaLQLqSeRyJ/C+FXUacN9SndT88zPv+mOiE+TLNVEpzlAQSn0jad4mJ/2/TABF8WMOBscG0OkGJI3t7C4E/bFr4rbJ05PSLeh9LFY1l3IUBDwGLqNXwF1G/E4M6vk0WpSNGVQ0VIJ3azAkjnVEke5HGCOkUKdOnVIdvWuk7WkNcjbg7n4wa/S6YgesAJCnVYQXsO0W3Hf3xzyzpNjrG/Jnsgn7xY+l2CwBAg2IPsJ3+OcNs/WpVM2b6ArBFgqACogSP5bC884tyfTadJ01EfWIEn+fVMzIsAPsfjFWb6YHqSyqgME6Z1SSSSN7RF79sI8sJOzJNDB6ZRo0AeogiJIhfUb9zAtsAI4xyijBCzNqcNuQbyRM9jpCi3Yd8NunZOTSDnVMCTvve3wIn52jHcxSGtqg+o6gNveNhzcfc44fqrou+zNdazQVdDSYYEwBIlXiJBG3/XGfr5UFyqBm1H0xJJ/1/wBsegjpYAPmEAPeCbxp2LWv2/8ADiD9PWlULKqgk9wSOCW5/pPE79WPOoKqEePk9syGV8LNY1SUHYQW9uYA+cEZ/pVFVMAg8G5/sn77Ya53qAWAhMlv4ZBO0yQf4iR8DjsjQVsxVKq076is6QDFhtAkC1tvbFIynL3SdIescVpWLMvkyzwuxsTxEgYd5rpTeQgDFokxtFzx2i+H3T/DwpJ9ZJPpkbbqSNovA5jDWtRANMEDcGwvdVBtyR3jjEsnq/d7SagkjJ+D8nUl2AJgiCIiYYESfkY02UpusSWa4Bk/An7icTpZgBYVdMdoveDt/e2IVMxBJ9v9R/Qfpjiy5XkldDVxVBVRyAAIsTPfYxb5xV1nIrUD8MGgRMQQePgYrymaDOAY9R2577/ZhidSnrL/AMRBkAXJCge8/b3OEjcehhZSrCkoAmCJBjYi/wCq4Y5WnrIcT6gx/wDVFvxm2E6Vppqy2Mgdxueb9h+OG/hpiJVhEQQDyd1vxIBH/TFZQ19xGw+n0kCV3hmFrQZB3O95+84oqdA0t7CTvIJ+95jjBVN2AYXPI5mfLmN5Pv8AOCKuQJRSS1KbibWMRJ+JwIr4BYuXptEOCFhoIMWA7Ak9r8cY51Dw8rBX0qTqG/tGmYE97HDfK5eD6FsRZouSJ7D5tOJCjBKltDbgk72AMDYiD+eGUmjIV5Lo6AA1dJZdtNtJPG5w0aARqZFvYHTsTtG8kfc3wfR6XSSCXliLD7WgC7fGFAao9QeglSBDOFA+Y/hMdrwMFRbZmwmj0jkMwEzcd77E+98FCgkldKmwuV33BgHmeItffA1HIVVZizraLrc7dyNz88jvgsMQRKnkECY7iTEDtH5Y6I468EHItTMD6QosJM7cbiSLzihqUM2gltVzJJj43iB+F98SeoCBCQINmA94nk98TpJrstgRcAR+PbF6JEKFBWZgJiZN57c7XwyWlb/bEaVIIPSIMflizzRg9GPzzmqxeDB1Dcixv3je/Mc4JyvT6lQMxAsFMn/NePzn7Y7QHrsQ50+8WEc/1xPqGb1AJLKApkGZ37Re82nnFHJvUTo4+RlR6dP1hCABE/Vf5Agf6YJqJTU/wgSLwex2j/QDCXKdQWmQCXYXB7D7fn+GO5TNszsF1MSLQDBHx7bY55Y5N76LRmuh3+yudLLpFLXDxckQIkD3J9tvjE85QhRpJIJYMAbwYFuZH62xZSarpplToAkkGATccSQZAPbfBTIjqWIEKfVpjSwKibDY+lbDtjmcmnvwNWhXkqSU3h/Vp5M313n8xabRGDDlWZkCwNKkkyQFSCfyAP3bFdNRD61lmB0nuTbcna4MTBwT0nNa0qq5CzQ4gRdAwHaZ/wDuwzbewPQVkKkOCNgWY1CbWXtvY4GFZ1QMHA4axkzsOZ1EH8fjA/Ss9IYMIYh4AHxNu2w+xwZ4h9Gn0+ibxa6lQPuYY/8AmxFRqdFNUSqk6PMeQSwm4t6W+wAB2/XlXV68DU0iWlgIGxkXt+cm+LM1kGakVk6Wje8ABpIiwjtHHOC06cqvIkvAWYuIUAxvI0xvirlBLfZHyLR0F2qUzr9KGQI3m9zN72nscPMr0lKYAQBTxvAJgXjfnH1Vjp53ETbtv+OPqua0gzabHtvG4Fz8Y555JzpN6Co7LcvmiNwbNaIi6/nEbf0xTm6wVQZ9SiVM/S3EnvNvviayqkcGCTF/vyLQPiMAPkmuCQNSjTIJ1d4BgHm9oi+BGNsagzMLJlSIbYG4HqIMccEYX5cs7mkRDaiJawJHqmCbjcxfjDNXAZBsNR5v9QPPe8Xtq9sD1c6FLTpHq0SJkaiZkATFlFuCe13it1RnFNbJVKiValNaasEgMBAuVa8mZNre2DEy4NRw3ogtGm8jcfHN/c/eNGkUNN/TKixECTrB2k8k/gcG0aLeaSF9EkXuAB23gwb94wXvoTrQkOQaQsaSTM2vJBF57Abd8PBlGJBMRMksxubEe7bf3tg2pTRRtYGRMA78DH1ensxgpv7/AIfY4VtmtFuVpqBqs9v4gN5Av+G3f7YubSfS8sQdjA0mOF3sP6WxXlUgE7Kb3uRF5+wxT+wtWqMzO2gT6VMDbexGo77jBSsHJIZDMKoCostJv237f7Yq1rIYAF4iRx7e/fnEXdKICrP0x3YjiOSOL4Gy1YaSVkFj/EL/AKc3xRJoRysKaoYuCReQL/gfy+2IisVY+kjVG88ECIO1rzij1BbH0z6RtcX/ABiR98QSuGVRVYHjci9veDI79x93t38E2HGqYgAM24tdvbgWgb2xVTqNUnSTI4YQpk333gGJ9ji9atIkKPVG7E8bfH39sFhxIUJ9PMWEDv8AaOcdKp9iAtNBqIhVJ7E2+DO8fpgyjlwv0mwx2jS02JvyeTjpWIiAO0W74ZCs5UJsST9hbvf4xwR/YH+mJLjnmewwAnh9fqK0yPRpibcm4t7Tf8cWuoqgsYFrMYki8EDefj88KFzb1SdRknmBPA7dsMOmpMHUfTAiBeDb43ONOHBX5OhNtn37Aqga4sdRvxH9RfnBXTqMzoUgb6iLEAjmDe5xLNUgqTuwP2udI77QY+fjF/SaxZiRYFTIJ/yk7fhiUptxbGTSeg40rLydBnSD829ojjF2WpKqOVszROoEXJPHFrfjiD1ymkiICwe8QIjjjEVrEUzqvq9XvHqHbf0/njkdlEBJmhRqKrGbSCdtjA/y8f2MD0uok13AmXoNpFrEL5qg/dY/DFedOt6Ti37yIme39Fj745l6P/8AJpAE+kCJ4BBJE7kRIx244rt90LNsLoZv9+zCANG0en1gb2tcx2wXX6tqeoCYAJbazLHbY7fp91VEMv7wQIy7MwHIDSvG8kfhj7IfvKtUPcBWJ7mNVu2xI259rq8Sfu+Dct0G9Oz9ipaYFoiLNcXN5DfrhpUziKmvUAAqmTqtPER3I37YzR6cwVyrCVHxcml+MRvzgrNVG8tVaDqU8TdQ5vO/0jCzxRlJNCxbp2X5/qyvEEsJETYW3tuRtxfjHaVcs6qHLA3MCANotJNgCf7nC79lJp06kgFi2wFlCqduWJYzNr4YdPGrUf8AMFM8jQGP4i33ONKEYrRSLY5okVQFjgkn/wAHfv8AHuMfV+kgujep1hZINxcRqAMgXJ77fejpdVaDNTQRbWWgEwyyBfsFPbcdsOso71GU1CLERAuYVT6j+G3c45q4PQX8lDdLLep/SCfSRvcj3tLDY8gxOC38NhidtwYgGI5tAkjF+QCVSyif3diWF9zsZOGLU9Btxb7gDmO3tjJMm5A9DJU0CqAbX39949zN8HvSBBhVkj1ERB7be2B8yY9Ri3OkEm8Ht7/jiVOmYHuPfv8A3/e7ISyhkVdIIkidjYTeZ+oz9sR1EtqgFQREdrmcR8oMmsU0LCIZieSOB/fODMplheABY2AAAgztF8FRsDZHKqBqLACNvcnb3A3+YO1sV16kBiGIF4I32+LRNt8WeYKiEbiJGr32Nuf9fxCemtRgrCYj4JsZN/UYBg/lh1VUI3sinls4KMzuN4M2IuSOQQIn/W5dTJL5aTM72O8GLDYE7T2jEzkE0al9OldVuSDF+N/aPbFNBfMdtRJCGCPcgYqocexW7KDqqsFDWG8iAL2wV+w01BB1bfULni44mR2xfRpoDZfq443P+mLsxlxG078n+xjKHl9mvwUdP6WNMSYmxP1KDOxGGioFHsBvP++JUqQUWtG2OjcE9+B/riySSFZANeQIm/5YratNiIxYxuY29/8AbHCMZsxEj746G+fyxAn5xZ5f9ycBW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56326" name="AutoShape 6" descr="data:image/jpeg;base64,/9j/4AAQSkZJRgABAQAAAQABAAD/2wCEAAkGBhQSERUUEhQWFRQVGB0aGBgXGRwfGRgeGhgYGhweHBofHCYeGB8jGhkZHzAgIycpLCwsGR4xNTAqNSYrLCkBCQoKDgwOGg8PGjAkHyQsLCwsLCwsLCwsLCwsLCwsLCwsLCwsLCwsLCwsLCwsLCwsLCwsLCwsLCwsLCwsKSwsLP/AABEIAL4BCgMBIgACEQEDEQH/xAAcAAACAwEBAQEAAAAAAAAAAAAEBQIDBgEHAAj/xABFEAACAQIFAgUCAwYEAwYGAwABAhEDIQAEEjFBBVEGEyJhcTKBkaGxFCNCUsHwFWLR4Qcz8RZDcoKSsjRTc6Kj4iRjg//EABkBAAMBAQEAAAAAAAAAAAAAAAECAwAEBf/EAC0RAAICAgIBAwIFBAMAAAAAAAABAhEDIRIxQQQiURNhMnGR4fCBocHxFEKx/9oADAMBAAIRAxEAPwDdBjjoqxjppEY+KWx0nnCTxR1ipTWmlJ/Laq+nXpBK2n0g2JmBfCWvm2r1JaqV8oqlQMR5YUqfVdLkn1cbcxGDfFvTC+lixILKq0wq3JP8xYHeDYiIwNmOl0nUUszVIqsp9AaNShrNoMrrAA9Q7HC0TbbYqzvhHTSzFXLvorB4DKwVPLhCwBklSb3B9ha2HPQvGtellFarT8/SuqS+mvpLMJqIVHY/STZfviWVep5LMr0wq1GBDRodS5W7bwYi3N/mzwsrrWNVFpCi2tai/S1J5BJVj/zUO5mDuRG2E4+UVvdG3yXUErU1qU2DIwkEf3vi6pVgTcx2En8OcCZZVVQEgLuIMi5m33OFPjOjXfLacuSGZ1DEGIS5Yk7gW4wz0O5aM7nqf7RURslTag3mXYsoLt6vrX1bESVa/th94Ny5DVmVgsvFWhptTqgASjfysADFwOOcZnKddy+WIZClQU4MUyGqz6pVmn1SYgm5HbHoXRKdOoDmaRMV1UmfYW+94N+MTSSBDexhj4Ys8rEvJw1lqKsfYnoxwjGBQD1Wk7Uj5a6m4GsreLXGMJ4q6LWcLUqUmfTTAHqW7yq3ESbkiBAIEnsdR1/qOYAXyFCKKgFRnHq02koDY/P5YzmYc62NajU9FQEGpAYAaQfLMkvcTsPr3wG1QjVsK6VltT0v2aoaLLJdAihQYVXDIZaQCLsTsIiQcbaiCFGogtFyBAJ9hJj8cB9Oo5Z3NSkF8yLsAQYPuQJmPywx0YNjQjSOY5j4nHJxgnRj7H2PsEx9j4nHwx9GMYR9R8V5ek5Wq2kAElmHpkGNIPJPYYQ9Wo5fP10Ra40kI2kH6yrVDpII7er5FsanPeHaNZ1apTVtOqxAKnVvINjx+GFPS+hJRzlXSFg00eI+ltdQemZ0iO3bCO3piVIf5TLLTQIoACiLYtJxBVx3FAmP/wCINSsBTNNaZVTJLOQ5Mi1MC5NvvPGBOgf8SqQFOjmQ4rE6ZCEg/wApNpEi23BO2IeK8tWDa6w1aVMPTBEAg6l9RPpCkkkRJie2EdDPVMnmadYSytTJCVKiaiNRBENEN35EHjdHadkW92eurBE98dCYHyWb101cjSWUEjUGiRtqFm+Ri41cMWTR1kxGMRetirzcGmBtBBy4xW2VHN8WGrhf1TrVOgmuoTE8D3uT2A3JwozaKerZVhTY0VVqgHoD/TPc/G9sebdOoZrNV3NVl10agSoi6QFGoghrksukzJi57jHqVDNrUUOjBka4I2OMr1rrlPKvGVpUzVqsdZC2LKLhiNjA99sZ/JGSRDwl093ysOAFZnUBTdQKjix/0wb4i6SzZfyaYIDnSSBOmQbsNyC0SRff3OB/DOcVssRSdjWVWlIG8tEKYlZsCDG98dyvjU0Xp5fOpprsQC6D9zfY6mPaJHGMpaQZJWaLIdPFOkiABQqqukGQIAEA8xtOLqhCiXIA5kiL25t7YuRwRIMg7EbYSdU6hS/aFpvRqMRHrCgoNUxInUfkKYwwXoz3ianky9Ok2VAc1FI1UxDgs0jUBIE7/I4vjYeGuiLlKfloSEN9EyqE76WgGDvB5Jwk8YdZo5byWrEFvNRkAX1jSw1EX2gntvzh70vrFLMUxUpNqU8wRtvYjE0lbGTS8jdauOlsB68dWphqH5BWOgDA4rYE6v1QUaL1N9IsPfjAoPJIKzuT8yQWMEEEQCL8jsffGL8UZ/L0m8p3rCtYCA3lkEgkfykW5vJF74X9N62+ZzXkZhda+ZqDU29VNkg3QGUQkcn35xsuuU1ajDAH1Jv/APUTnCva0Kpcg/pNRDSU0xCkWkQe1xxtgovhdlMklJmKCNcTcxYQIHFu2CteHSCpFpGPgMV68cNbBNaLoxzFQc4kMCjWXAjECcc0nEdOMjMkWwtT/wCJf/6Sf+6pg5lOAMvP7VVHanT/ADNTGBYwXH0Y7j44IDPeLCz5ZmoFXYEADUIMuARNxM2xnq3RKlcpTztDzPVAdSAFEGW0xKgne4vGNB4qFRKVNaAUBqqKxIJ3qLp2II9XP6YzH+J1KXVAlbUKB9SszFQCFGq5gEap+rgWGNavZGRsuk9OXL0lpU9RVdtRk39+cFFjglYi2O6cMhqA5OO+ScFaMSwbNxMl4f8AFAzVLWoggww4kdj2/PGZ8Y9fDZkUWby9CiCxGh9cH1XkKNPPMHbDnwVmMuysKEr3Rmk2N20EekybkSD84wfifqjUcw5/Z0SmKgkQNTCeCNSfxAkgEj8cTk/aidXo33gnrnmUfLVHBW66o0uL7Mo0qJERA+MJvEVSrqR/SSKvqU/94qgktTBPrCqO3BHthJ0FXylUkAU1aotIrTfVUhlVwV1oQoM3upNxwMLet55c3nfNVGXQ/pgEBlTkyZDD+LSI29zhJS9tMK2/yPSPBmaqGmi+ZSb0glWDLUQFRphY9QIvMjm+LfGnh2lmMu/m6QwutRpK0+5gmAIEfc4VdLzZpZHLPSCOw5jjlVB5MxNufjGzq0UrUyrrqRxcMDcHuDBxRLVDXdkeg0yuWoqdAIpqPQZSwA9J7Ysq5Caq1AxUqIIAHrHAM3tJ2wNQD06qUqaKuXCGIX6SIhQQYAj2++G1P3xukMtmN8XeF/PSq9cJoLIFKgB9PmUxBeNVzPMXG2BB0oUqdLykFPy4ZmQhAAW9ZGknQLSZ1LMzbGt8UEnLOFIH0yeYDL9PvjN9dyLL9OtfLQrcq9RxULS06gZswgGe2wxN6YZRSRtP2bmcfChgLoPUleiq6lL01VXUEytrTKqbi8wOe2GHmjFLY2iPk4znjF08sI1QqQQxCvpJWbzxB98aTXOFuZ6KuovTVfNY3Z5a3MSbD2EDGYslapHk2RrCnmPPp1lWspIphFDyJIZHC3M3hhBMWiBPqJzPm5dKiHUrFCCAQD614NxfvjO9a6Xlv3KNQ/fVnIp1V3Ul3b1EENcA8HaMaSjTUZVILfVTB1BxcOo+modSi22JR0mjQj7hkqnti1PfEqGYV1DIZU7EYhWUzbFbsaqOtUxJSMZDxd4hfLMqqypKlizXAvA/MHbGbp+PKzkinmFbTvFPvNrxB9J/DEZZop0Ujik1Z6LnsxV81UplQCJJiTvtdgP12w0pm198eO1/HkVdXnlmCxIIEeyqGM88YZdI8T1q9RZNbyt2JLiRHBUGD8xfEpepii0fTTPVFqDESBjyet1nMSZraVkxrrJqgTEopaDgB+r6r+bUJ4hGIMjgsVgYT/lx+GU/40j2OrVQbsB8kYSU+pU1zVYtUUApSAJYQSPMmPiR+OPKc/1J2aKQeACSXi8bmB9I774q6NnKjBqrVNVNPrUcArAYAKBaZ5+nCy9Xq0hl6R+T2HMeKMtT+qqs+0n9BhY/j2l5iqEZlYxqHEkDbeIJM+2PHeteI9AU6LlRTaTcMgPEcjS334wm6B1SvVztNaQNTVUHoUAFlBk9the5xSOXLNX0I8MI9s/R/WaeoUh//cn5En+mM51vwjVr1Vqa6TlCfTUUkEG0LJ9JM7xbvjQ9SMHLz/8AMF//APOpxgAdSXztGzKSLj557Wx2LfZ586GPQummhS0E2kkLbTTB/gWAPSOJvhgWwr6d11KtRqYPrSxEfB/KRhkVwTLo5rx3ViLDGSzHi9g7ANTABMA6SYnkipBxm6A3Qa6Jl6Zqfu6bRLuUkkxzBk8CJO2PIOtUnr1najWR1NQVE0uwNMs5AE2CmYMwD2x6rn87RqIEcnTWXvBgxHxvjyLq2XFPM1KdOfKqaVOwI01Fu14BJUmT7cYTIqoGPbLM7lf3f/PDkohYEsKyMSJYqR6yIgsD9KrO2OdG6eQHMsNC1m1KdStZVuJBF/4hIBAJwT436kH8hV9FTSuuACGANizggwBJgAc3tjR9R6fSGWrsGNta09RmJNJjAMkkB2vifHYybq/k1dDw6VVQTqDaRpZvSgj1aYXVfsbWwy/xFaGXV3krA0gbwRYXIG32xHp+d15dGLByJlhsY1X+4Ax9ndH7G0wyrTuQZ0kLH8NwQTxfFkLXlDjLMHVWUghhIxd5fvjOdCdMvTCB5WCVB+ZYqe0k4PzXXERBULSrEAFbzO35X+MEPJHPEaH9mq3mEJ/CDj6rlS9UyxACiYsDJex7j22xHrT6srW7eU3/ALTgDwz1xqy1HcLKgRpmSJYiQbgjbAfYbT0OxlF1Bio1DYwJE2N/jBIxic54yLZGsxApVkY0ysiROxAJ5W/2OHfhPrhzOUp1HEOQQRO5SzEDfe/tONyV0BND0NjN+KfEz0SqUQNQIZzvA7RvLTvYe+GVHrdJ6T1Q3oQsCY/l7fNo+cZ7xRm6TUWdSNRIWCL6psDImCJ9sCXRm76BPD3iFqmdH0xo0EHsrmCG/mEzEXk/bUeKsyy5csn1Bkidp1iJx5vkqjhiApI1hw0FSpD24nczIMHvj0Prmd15aiVialSmRFxMzwCTt2xJP2jx7aEOR8SPQyC6CrMKhVdoIB1EezX0xe+NL1XxEEyy1kGrXp0gmPq9zjJdZyZ/ZFzFJAW0qNE1JYsVLWIgggSJA95xncpnK21WlV0wYHqgjgCRvPJtHGOfL6j6Wmjq9P6aWRXYX46zlLPVaZbXTFMECCJcEzf4MxHBwu6V0VF1LTGrUCNTVCYgHsbfXidbMAKSKNXUD6QQsHi5i4HtycUUvEGYAJNBxxYH9Sb/AIY4OeTJts9XhGCpDamBSbVpoDSCAAIiRuTAMj7/ACMBZnqZJ9dUSJIEkxO4BJsY4/XHct1NHpEvTdagYkA0mKssCQSNoIP4/GAR1pGYk5WD2FGBa1hH3wqg/Jn+QNm+qFBKH0kWYtAj2AF7/b3wEvi2mggy8+50gzeFixi07298M36plyf/AIQP7+TP5lcB1+rZYfVlFBHemLfiuOhQj5TEuTVJfz9Rn4c64uYrOoBB8s6QZlgIsATJtJ98Zjw74j8nMtSf/ks8H4XUFB4IvF++H3R62Xrs6CitP925DqukiF4aAQRM/bEegdKyX7McwEh6NQSWLSNOg3BMXntzhPZDk2nsD5aQDT6E+YrVFrrCl1YBXEjUAoJEztE23ws6ioymcQ0D5YCKdQYyPqVoMzwed8PM91F6Vavm1gq9PQhBB0ldEahMieDzBxnerolVUOzsEabn69bEC+wYn4jFcUpN2+qFml0uz07wL4mq12p03fWlGWBuXkq5Enci8X9hxigNmEzbVzTZkQ+vWT9MOZE3BE2Nj7Yxn/DDNeVWdpZVC+pxFrgixtwf733FPxPQYtqqQJE6qimSTAkgW457YOTNOD4rwc79PHJ7mU9Lzz0KwrtPlIYdiYMECAXP1SQLGZtEb49A8P8AiilnAxpH6SREgm0XsSBvjzzqniMErTCsDrk6VBTRdVc/zDWeLyMA+C/FIo1GWnoR2QuwZYUNCmoCY4CMYuZnDYvUTW5dAl6bGl7e/wAz2LN0y6Mp2II+or+YuPnGNp+D6IAHmbCPqpH8zTk/OFnVf+JU0XBQGpRdVqAEiW1EADnSY37YSj/ihl/46NNW/iApAgHkA6rwcd0ckJKzzsmKSdNGIzPjOqyaYC7FYn0nmPm+/fFNLqT1GLtcO6yN55P46dsW5/oDosvTZVix4AtuR/rivJZWFPbV8CysP645nlTVllS1x/sRznXqlRWBaBAIAjcECZ3m5OGX/aB3pCmxJFMO0k76qazPJJI5/wBcKhkO/bk/GCDTCo23qFyeJifyGA8qA2tKjf8AQPHprBglPywIJAYkXR532HpG2Mb/ANq3CPTRSgraXsxt5csd95YAmZxXktVIEp6ZEfIZSD+THAtGmrtIgwCB+Ef1wv1r2TilfTCuueNataqGBZJQKQtgTuTAjdiT98H5bxDVWiaQJIJYk3AaSLxNjAi0WgcYVHpAZwYIg8c3+MW5gwYMW4/L5sThZZ7/AAiTWlSN/kf+IKvlqtN1htIRQTuukrO2/tPIxX0HxoMvRrB11VJASLAi59TDtMd8YqBq3+0e23ziyupYTYWm/wB/tgP1M9CKMvg0PWPFvnCohpiGA0NyDyCYv/e+LOl+KBSTT/KSE0+mFIPYA3nvjILmgSBIg7d8WVq6gwSBbnc/n/cDA+tkUrFcZ/Btem+LKYpVqVwWfUjbCQTuSSZgDfucJB1IukaxoJVvLfUSDyQTcXAH1cg4UCoNJNwOff8A3xT+3A3EW+4vYT2wHlySMoy6o9F6b1mijqWqlCQgYFgUIEmdP8Lbj77WnBfiHxjSqUQlGxVgRPYEgHeTO/fbHllfPqP4h9je/txhx4dy9GrTZ3dlvAg9o+ee2GlnmodF8WLJOVJG76lnRWolRXUg6IFppld4mCQT+mBKvS6FHTqrNXZSCyzTCsO0ari/f5wly/RaUqfNqHSSRqdovvtEf7fbBgo0FUAaQw/i3Pcbg/3GOTI3N23Z7+KCxqoofZiolc1KYaqzXmmoH7vbt6bEDm/vhf0zpOXTUzZmrTdZ+pQW2iwMyI3B5wAvUtLDTWZIOoRy1hsRpY9iZ745X6gdZcOQ3JRQsiZghd5nfnEaUSjtjijk5YeWXdN2Z6VNVEdiV+9sKerdS0jT5qEAyG0oJ3/kSSL7A8fGJN1xSXvULVBcC6DVDWVhvsbbT9sRylDLshV6DxEEpxPMkFgbbTzjJ72FIAp9Tsf3zEjZVTk7G+8m3B9jht0vLCoFqq1UqNxUiT6ht7Eg39owpfoFFHIKOUJkFqvA+Lqd8GKDIRfSAwVNVUtYXF9z8xFu1sGe17WZ8UW+Ls+cupqIbSJ1bXmIi++INTo1DXpSAz5alU1Dcxqg+8QuFXiuhVbIVDUY+YKksDf0o4UAcDcN74R53LCtkqNWg5By9JxUEy0GoFiRsCCTEfTi+KHKNt+aOacqdIZ9J6tlWytSlUJcMVZ0J0mJkaWFyAYPcSbDBC0aDDL1KVFKYWsKUKWaVYMRJbnVyN5xiekhmpVkVZLaDqt6YcD85i2NF4cy8BqFSoClak1VS4IKlQ6AzcAA+r7KcXnjULpmU+W6DvDeQFTRUFIMjgK/oP8ADTUkybQT6eBbBXUky5Z6dOgFYKoAaILMKppOp2MMQIuPwwlXzaeVrUwCykKysC3oJUqyg8RG3vxOJZPqLVGo0WpIzUFQmTLMF1NpBA/lYH2jmcDi7bs1/KJHOeWuSqFCoSKb/wCYSpkH+KGBMXgzjniTpNSqCVknXNRTAYFaZDEzuSEJH37Yn1LpoVKeWJZ9Lh4B9MNpk3uJRid7YcHLaqVQNWdlcFEZoZEYqwUkrdDKkHiG2vgc1GpL+I3C0/gE6d0miwZKqsrssguYU6ifLGsbuiQ4N5Bg46v/AA2BE+aDN5nf/wDHgH/EQmVVag8xvVAX6SKsekruBo1qP5SojFS9ByhE+ZXWf4YY6faYvG2GV3dv+isRwXlBNCvUrS/71gVKlAD5ZngiIgwDMXjC7N0FUbL6PSfU5I+RYEj2jeMT6j4lZnD3hZAlj8z9R1Gf0F+MIM5nXrWImCSIF7/oJ4xseOV/CISmn9xrkqJR5LrSQj61gq3yCTv77e+GVbrdB9SCjTaLrCuNoG4dixI9r4ytGg0D0yNrbHbc784bZKolNR6PWZk3IG//AEj2w+SP9SSyV0EZzPKI00SGBDAFTAvb7fbHMkCkM6DS14kheCfp5IjnjFi50g3DHUDFwCtvfjfF9Sgphm9Ui3F7b73xC1FU0LabvyMaecoMGCmlTJtC0iSbEbtcH3m35lPmfK4JsYsCF+3qPFr4rOXDKCnlhgL6gSdthC7R3/6yq0KtVQARIEEJT0pC2F4v3sP4sZRS3YZScvBLKdRpr6fUSf5TJG08XtxbBFWtSUEmpUvYKaRWTz6icD0um1VWSQENiGBkc+3Mc3E4uq5CnA8yopAEm5i0Xge1owHwMscq6C8m+UYgEObEk6YA3Mi5LQRsOe+CR07Ivq9ZntUStA9/SsGe84V1cklEIwTSrAHV6rg3GkkSRJHzIxezUmW6VCLAkyI+T2M/ngddWO+UVuJLP5CkmlVanUGygB1IM8hhe8f3vblMipETl0Hc0yR94UkE9/c4upUacgJTEk/xaidv8p/XBI1hTpVEbYkoDz/K0wfbviTk/kCx37rLv8J1z+9WpYQqqTpE7aTTuNv73HzfhkMdfnGlp3CUfSTcyPpAMHkdvjFo6rm6ALUiS+wlQFItIGyzHPtilPE2fmV8o240DTq94Hbe4xo8u0ztwwTVl/8AgVNVEnMGDBJKgbTH0duLnBWXy1DVBo2NtVRy2kd4UCb3wozPW8+xAZKZn1CNJmb6tVwJ3mR7Y5lTnyxKoh3F9BG14sQftjOMn21+p0qh5XWnqIp0aTqBZ2B9dhsskAzx7b4hQBFOoxHlMQAFWkrA/wDpuoEAWnf7YBNPOv8A90pcfUVKjgQLDcRPOKXpZxIVtJA/zgmSI7XwOLDRHNZiujDRLe6GLni4Ej3jAuYzGcKhmo1dEkSTaY4II9+224wwV80JLNSA5h5O24EW+cUpm8wRHmUo+T+gEc+2HVLWgNWB1nqEAmhX1gbArEi8+oM20fpMYj0/N5haqFqNQLqBb09jeAB2+5wxfM1bkvTJI9/1v74nk83U1qzGmV3MSDEWvJ3+OMFz09Ap2H+M8jVrJUSkDoKKxaRDXEr34H9jGc6dkv8ADxUp1QCarGiSpspEETPBVjEdvfGyzefVMi7kgLpYAgmSWPFgZk4y/irOo2ZGXZZWrUp1FqTtICsPeY3nnbAw3x4eO3+hKWt+ejO080Fy1RVFIMyA+kDV6WW9mtvsQNsdzVMVfJJZgxpICon6STqMi0Eeq+GniHw1RGZpqpNBKgIOlZv5kAbjcMB9hgOlR/Zcw6VQSFZKIa0RqQmbWmnJ/K+OuM4zXKPff+BKae1oO0uqDRUFPW/kNqEoabkQTfcuCZmb+2M7nM5UapT8tCrUUC+nYlCZYRwT/d8aCo6vTWlob/nBiB7vUvbeJTEPDddKlMs7BaiwCQCWlm7RH/dz2vgRlxi5NWacU3xuizyMwxoVv+ZpY0mA3QHQaamYJEmx7YJy+TDCnWBCB1EogAV20KFBB41FgDwcHZWgzALTDojU1ir6ZbSqaJkkSrMQTA2A4wHm/FVEWZ1dvJedAJUVFUhZtB1MZBGwCziFyk6iv9DLjFbGGdRkVFpkh3UNTBQDQ0tUGogWJKBN/wCM/OE7eCaLnU1ZlLXK+W3pJuR9PG2Inrb1woy6GmylWZnc2ZdZAVBNvV/TBj9OzBJJzFQE3OlYH2HAwt/S1aTNyUhI3hR6W5pCBc+ahYfADH+h7YW01C/WGcnsYA43P2w0NdGGxYH+Xn+9sTOTLKRKBSI5sN94g39uffF/qP8A7HE8Un0ijL0qbEQWC9re2/Pvzzguv4fSpB/aAoH8IR5+ASAov9sAKgSdKlnBFhGkwATztfj8MRqdUAj0ERzHHt2gEG17YyUr9oyx8VTGaVkQQrjXTFvTqYkGBsIUb/3OBjnGZgWIqahpXUq2twAN5ESd+cCL1NFlWJGpRGk2gxuJIU2573jAWZz+qBT9IWb6hqPyT8fmYwY4nfRm2lodNUcmNb+wGkReIFjqi2L/ANoqRdqzagBDM3ub6dMfM8xthHlOoklZAiIIm34e5++NVlipUaBY/TBO/YDYYll5Q8Cw5N9i/K5ElpfVpgnkn29JU9zzhk/S0akAQ+kyZAAFo78AW/HHxVrqDeDsCSLnng4WU+sr9DguwnY9t7XvH6RiPvnteBtQf3LTl10Dy2bV/MLt3tcfNpxQ4KWIZmsbkzeLdjPb3wf/AI0kEU3RWiQSJkH/AC7T+N8GZXqpZRDQTA9Ij1GYNyQCYOxvf3w6tdgyR5LuxLRoVSsOvkhWB9jtE3uIkXwwpZYsS7FtLMSXIBgsfVpgiLfYYaN52qGAJtdmVYPIv/X8MI/EXU6hjy4qGkYbTeCe0do/PBVzdIeDi6jLodP0tXuPMmbEyUm0k2DfgcUDpPl7GOZIaT76WtH34xk6fifNiQPMAJ2Ba23+2OHr+ZO4c6bEwTzPI98OsE18HUpxS9v/AIbL/DfXLVE7AaWJA7CD3P5bY7X6KGurKFWTIVgLzbcxt/e2Meet5i8U6gm59J+3Fvzx2l1jNcLUtsAse2D9GX2/U31L8s1dLw7UeNOk2kQj89/tPscVnw1WEEOAD/kJF+3fCvIdczqNqNBnSCCrz233n3nF3VDmXKmjSKKVAZTsGAvEsf7HviTjJPtFFNUG/wDZ1olq338s88fV+WKz4dJEeeIH+Qn321D88KxSz5vpX8RzAvG2L6PT86xhmXnuT+n6YbjJbtC87+S+p4Xkj96ttop//t98LfEfQ6mXpCorh1L6TCwVMWO53jDZfDWdZoFanYSSZj8p/LFTZt6oXK1KbBqdb96dxCqBIO5k3iOcMpSTTtNLsD92tlmV6yf8NSm6lSKqqW4OtiREe0z2j3xHxPkxWzKeX6XpoXH8p0yQPxX/AO7DLqnRw2TZEBVU9adzouffgjCHJdUcZsVShKPTFNGYRNx6toPqkEDEoPlc4+L/AMGevacz3VXrLmta6SqI9McrpZWN+d/0xyn1sV/OqkXWa7CLfStLTf8A8Qv7HFni7PUECpTMsCwYdhYHVbm0cQowh6lRWi1QKSoemgAGxJ0MwJjix+4x0YYqUVqvj+yJzlxd2dyXUK1O9OozsJ9JkgSQA0dwQPyxLpGXzFIsyuaUj1ECSQeI53/LvivoFMB9TPThlIhmhhBBBFt7Wxt8tn6bDQWBM77AGLAEwe/cfGGzZHB0lZKKtW2Kct0F6ok5hnMzBPpkmTItOw37Yb5Xw/pW4WI2VgPxjFWcRUNtUiBIt8W5/K+JU805ENCjdZEWHPePgfOOOcpS/Ex066CkNNSVHpMfTbVz2PMY+Lsb+Xv/AJv98DUqYJMFZ72Hfvt+cjAj9SqgkeUT76d/fbCRddCtPyLavTKwIVQoJ2NiABbgQd8A1snV1RUKzFwZt22sCY3B2w/zWaYix1RxEtbmI5sJAwuz9Wnq1kAET/4p9vm9+MdsZ/Ypt+RcKzL9KmIvp/De8x8z8Y7ToNMyTYm9jeBsbHcn/YYtzNchCDYHa/022jm8bYWZikXg6ifT7mBMfhYYpFWCVphb5NS7BojgHcWPNrX+IOFaZTVIUyQCRFtsM6JQU/UW3Cxv2Mi1/j3+MCvDH0VAABZYjb/y/J5++KxbJzSeyjJ5OprPpaUBLAKSQBvK/wB2w5yFGfV5jKVMkaYtuAPn57YX0OpVVGik1hNwSJFouYJiIB/sN36s2kxU1GbFlkmwIEyGi829+2Ey8v5/oSMUxqgay+btCszLOuZtcxHtva18CU+iUKgLgsh+lpVQAdrA7ST3tgNqus8l9gBxyTNzAgi/teZxTXzRm62DSAxuxvspOwtvsB3xCMGtJiyg7sNbwlrqKqtvElgRzeADwN744mQQN5dMmmvLTeRcbreDNx+IwT4P6qhq1Wf0GnTdgP4f5bk7fUfyx9Trs43Dh/UABcR8gG1th9sacpx0wwquhjl8oAo/euQk/WTcEXIsJP2OKUzNGkDTTcnUZI9VuZN79za+A6yeoK2uCPTIJM7+mQZPH67YY9P6HRUq1fLVGJ2vsB9JiRE7mcQXy7K4vxdEE6tTVf4bbRFuYgN2/wCm2IU/EtGBqiWmVN4vzBN/Yjvhu3SaBAHkUlHEn+kYMGSoUwwNKkIF/SI29vnGqHVHWpP5FVTxJkwhKjU0WRrjczBntxbAWZ6+nmCKYAZdQF4AYTzudsPxVordVp25EDe0W3uMcfqaaZVdTBSYjhQSYP8AEbWGF4wT/cPP7CTJdYao6otJpZospi8/Ufnk/wBMfU/EFZhpOWYqkx6SsSZJvvxv2w2y/WjrDaHgQYAiPyk/HvijPZ8qxhW+rjaP/SSBbjDa+AbsFo1swYimiAxJZx/SeOcN8t5tM031iG30JPPqEnYRebYrrU2KGolQCPUoZfW3a7E7ciBtAjFFfMOcuw8s6pDCTqnvuBBuTtcYXT8Adjjp1R6hfS8BG5RJNyYmLbH3xluvZt0zdauuWZ6JG4IF/LEki5sZO3GNR0fNJTYAyrPTBjSBJQlWIi0+pZ/H4B6bnFD1hViFrMFJ2YXFvj1CPnCRfG7V/ua34ZRQ6sKmTpOTpRabFj3Ogi/eCP6YFoZoVOl0lsGCgJA5WojT9oY/fFXh1IyZoMskksLWjXf8oOCendNRDUIHqVWCCZAneFFtyL/phpTjFuK+bFS1bE3iekqqTpp1KktNp3Jvc7cC+M2tIuNLUonYj8hf9Z2EY1tepUqEh01GOLgCSST+v+mJUOmIBBOssTv78QOYJvv+GKQzfTjTIZMcZStsydLp/l3kH4BI+NhJ5t2xetNmS5lQeTYmxPY889wPjSU/DPMiDxJ0kDaTtv8Ajj6j4aZWJaBTYSQsgSJi8aTIMe/OHfqYvdjcUXdMQMqggaY+ogEe8NJIkzx+W11bIrMatQ7yfi/E8jFuSy6oY9RERpLWWBxbBFU6vSB6TMWB/Ww/HHFKbu0F0LKOSCkH6b2Os6pHwP0OJHprm4aQbi3+2GKdNqECBHvpiftgZuj15/5j/ZB/rh4py7FcqMLT6oxUAAbc/nxz7XvviqrXepc+mLjSDN478W47DAJckD8DPz+XGCRX0obzBEAni5/uO2PY4pdCqV9hHmjTcFWJAk3DXub7bf3OBkz7AkE2JvPN/wAtziutm4UQRM6hE2/H+7b4ro52RpYWvcbz+hvgqOhHK2GZuCywYBNja3z+vvPGAsrRloJhRfeNu1sFZakrwC5jcX9XaL2298cCK5JUFSDf45M8X37TjJ1ozV7DOnZXQ0Kyvq1AQLyJjiVBj+uCKFBfM1PCPwNM6iN4AsDfaI7YAo5IliVeF2N5MbcSBFuecO2yy+VTXUGqMpgEwAqmAZ39UyLbd8Rnp9lE9dDDK+XV1yukbahuDtzteYP9iWY8Mkw0AkCD6gDa/FieDa8T8rBnV0goWA2se5kAk3AMRwd7HcNKHUiUHmUyrRAggTHvtafbHFJSjuLGooymTNNHRgAtRQGO5hSbQNrSL8YYV+maajMGDMLBSsDjb1RyPffAPU84KeiCRJAJ1CRYzc/rPGKOreJQajesxqggGRJ3+qwEji1vfDKMsiv5DUUx+co/lyNJkCyPM/YjjEKmVqGNKMxG5k/zG4GxH9z2za+JkIAIAt2AG83gAE7nY74vfxEqBbktpkmALna5En/bG+nNeB01voeVVrbRH3/KdUzthjkqNQ02JEakY3iBpZTxa8H+5xmE8TIwA1ED5tuIvO/+uGeZ8RhUpwQRo0mPct2HYDCNST2mGm+g+jVYGWRyCLrIkj+n22xUMzUlQFqRF9QJtNxf2P5HEemdVWo4EERyFJJta5N4xoTl6QEtVYRqtH4Rxxt/0xFySe7sb3LWjOUah1QyNs0GJNlJE/I/0xB+sLKhgwmP4Tbg/G041i5OiDZqombwv6jbC3rj00/iaYAsLbGDuJwVONG3YlXrEgAKPT7cXNh8g/cjBg6pCBjJm8c2JFp+JxDJZoMVIMwADK/zD84MfnimsQWK6VMCIPwR7cncHvhXJWgWB+NcwyplXon94r2I9wZ378zhX1CaWYVHurlarDjWSQ1jYSAT8rI5GLurI9SggsuiCAAbNLT6iSSbH8ffERpdg1amWOnSRBAlTMn/AHPO2OqEkkr+/wCxJ/KNGKoFaQIQgiRtBA/AAR+Jwrz2bN5lSVNwf8pP+2AxmYaADp02i5Iiwt+H/l4wn6pmGVwpJgqvyAYmflhP3xHFg5MEptbHeWzuolSCGCgkgnft98Jcx1KorBYZYJnub2233N+5wd0dpKeaxUuN13lRAnt9I5/XGw6VQSm5sSI/iS97x7DFHKOOVNG/ErFuQ6mD6IINrX1AfEX7fhh1lAWP0m5vIPvccT98G+kPALCeDBI+OQB+F8WuAizKwRu8mJO8TvG33xzKCb0GTKspkiIZjeLEf9LcD3wRRy6C0bm7c/bfHVqA6TqZhM/5bbfhvi+iWJ9Wqxi0ReTtJnHVDEiEp0Sp0FWdMxxqP9MUnJVf/mD8P98WFwTA3B7fO/Y/h+eOrVYidJ/E4t9JE/qM8FFAoCxEQLTsZMT7jf8ALHc5REgMwBtqgSZkzYb7zhzQoKaKhjpaLQLqSeRyJ/C+FXUacN9SndT88zPv+mOiE+TLNVEpzlAQSn0jad4mJ/2/TABF8WMOBscG0OkGJI3t7C4E/bFr4rbJ05PSLeh9LFY1l3IUBDwGLqNXwF1G/E4M6vk0WpSNGVQ0VIJ3azAkjnVEke5HGCOkUKdOnVIdvWuk7WkNcjbg7n4wa/S6YgesAJCnVYQXsO0W3Hf3xzyzpNjrG/Jnsgn7xY+l2CwBAg2IPsJ3+OcNs/WpVM2b6ArBFgqACogSP5bC884tyfTadJ01EfWIEn+fVMzIsAPsfjFWb6YHqSyqgME6Z1SSSSN7RF79sI8sJOzJNDB6ZRo0AeogiJIhfUb9zAtsAI4xyijBCzNqcNuQbyRM9jpCi3Yd8NunZOTSDnVMCTvve3wIn52jHcxSGtqg+o6gNveNhzcfc44fqrou+zNdazQVdDSYYEwBIlXiJBG3/XGfr5UFyqBm1H0xJJ/1/wBsegjpYAPmEAPeCbxp2LWv2/8ADiD9PWlULKqgk9wSOCW5/pPE79WPOoKqEePk9syGV8LNY1SUHYQW9uYA+cEZ/pVFVMAg8G5/sn77Ya53qAWAhMlv4ZBO0yQf4iR8DjsjQVsxVKq076is6QDFhtAkC1tvbFIynL3SdIescVpWLMvkyzwuxsTxEgYd5rpTeQgDFokxtFzx2i+H3T/DwpJ9ZJPpkbbqSNovA5jDWtRANMEDcGwvdVBtyR3jjEsnq/d7SagkjJ+D8nUl2AJgiCIiYYESfkY02UpusSWa4Bk/An7icTpZgBYVdMdoveDt/e2IVMxBJ9v9R/Qfpjiy5XkldDVxVBVRyAAIsTPfYxb5xV1nIrUD8MGgRMQQePgYrymaDOAY9R2577/ZhidSnrL/AMRBkAXJCge8/b3OEjcehhZSrCkoAmCJBjYi/wCq4Y5WnrIcT6gx/wDVFvxm2E6Vppqy2Mgdxueb9h+OG/hpiJVhEQQDyd1vxIBH/TFZQ19xGw+n0kCV3hmFrQZB3O95+84oqdA0t7CTvIJ+95jjBVN2AYXPI5mfLmN5Pv8AOCKuQJRSS1KbibWMRJ+JwIr4BYuXptEOCFhoIMWA7Ak9r8cY51Dw8rBX0qTqG/tGmYE97HDfK5eD6FsRZouSJ7D5tOJCjBKltDbgk72AMDYiD+eGUmjIV5Lo6AA1dJZdtNtJPG5w0aARqZFvYHTsTtG8kfc3wfR6XSSCXliLD7WgC7fGFAao9QeglSBDOFA+Y/hMdrwMFRbZmwmj0jkMwEzcd77E+98FCgkldKmwuV33BgHmeItffA1HIVVZizraLrc7dyNz88jvgsMQRKnkECY7iTEDtH5Y6I468EHItTMD6QosJM7cbiSLzihqUM2gltVzJJj43iB+F98SeoCBCQINmA94nk98TpJrstgRcAR+PbF6JEKFBWZgJiZN57c7XwyWlb/bEaVIIPSIMflizzRg9GPzzmqxeDB1Dcixv3je/Mc4JyvT6lQMxAsFMn/NePzn7Y7QHrsQ50+8WEc/1xPqGb1AJLKApkGZ37Re82nnFHJvUTo4+RlR6dP1hCABE/Vf5Agf6YJqJTU/wgSLwex2j/QDCXKdQWmQCXYXB7D7fn+GO5TNszsF1MSLQDBHx7bY55Y5N76LRmuh3+yudLLpFLXDxckQIkD3J9tvjE85QhRpJIJYMAbwYFuZH62xZSarpplToAkkGATccSQZAPbfBTIjqWIEKfVpjSwKibDY+lbDtjmcmnvwNWhXkqSU3h/Vp5M313n8xabRGDDlWZkCwNKkkyQFSCfyAP3bFdNRD61lmB0nuTbcna4MTBwT0nNa0qq5CzQ4gRdAwHaZ/wDuwzbewPQVkKkOCNgWY1CbWXtvY4GFZ1QMHA4axkzsOZ1EH8fjA/Ss9IYMIYh4AHxNu2w+xwZ4h9Gn0+ibxa6lQPuYY/8AmxFRqdFNUSqk6PMeQSwm4t6W+wAB2/XlXV68DU0iWlgIGxkXt+cm+LM1kGakVk6Wje8ABpIiwjtHHOC06cqvIkvAWYuIUAxvI0xvirlBLfZHyLR0F2qUzr9KGQI3m9zN72nscPMr0lKYAQBTxvAJgXjfnH1Vjp53ETbtv+OPqua0gzabHtvG4Fz8Y555JzpN6Co7LcvmiNwbNaIi6/nEbf0xTm6wVQZ9SiVM/S3EnvNvviayqkcGCTF/vyLQPiMAPkmuCQNSjTIJ1d4BgHm9oi+BGNsagzMLJlSIbYG4HqIMccEYX5cs7mkRDaiJawJHqmCbjcxfjDNXAZBsNR5v9QPPe8Xtq9sD1c6FLTpHq0SJkaiZkATFlFuCe13it1RnFNbJVKiValNaasEgMBAuVa8mZNre2DEy4NRw3ogtGm8jcfHN/c/eNGkUNN/TKixECTrB2k8k/gcG0aLeaSF9EkXuAB23gwb94wXvoTrQkOQaQsaSTM2vJBF57Abd8PBlGJBMRMksxubEe7bf3tg2pTRRtYGRMA78DH1ensxgpv7/AIfY4VtmtFuVpqBqs9v4gN5Av+G3f7YubSfS8sQdjA0mOF3sP6WxXlUgE7Kb3uRF5+wxT+wtWqMzO2gT6VMDbexGo77jBSsHJIZDMKoCostJv237f7Yq1rIYAF4iRx7e/fnEXdKICrP0x3YjiOSOL4Gy1YaSVkFj/EL/AKc3xRJoRysKaoYuCReQL/gfy+2IisVY+kjVG88ECIO1rzij1BbH0z6RtcX/ABiR98QSuGVRVYHjci9veDI79x93t38E2HGqYgAM24tdvbgWgb2xVTqNUnSTI4YQpk333gGJ9ji9atIkKPVG7E8bfH39sFhxIUJ9PMWEDv8AaOcdKp9iAtNBqIhVJ7E2+DO8fpgyjlwv0mwx2jS02JvyeTjpWIiAO0W74ZCs5UJsST9hbvf4xwR/YH+mJLjnmewwAnh9fqK0yPRpibcm4t7Tf8cWuoqgsYFrMYki8EDefj88KFzb1SdRknmBPA7dsMOmpMHUfTAiBeDb43ONOHBX5OhNtn37Aqga4sdRvxH9RfnBXTqMzoUgb6iLEAjmDe5xLNUgqTuwP2udI77QY+fjF/SaxZiRYFTIJ/yk7fhiUptxbGTSeg40rLydBnSD829ojjF2WpKqOVszROoEXJPHFrfjiD1ymkiICwe8QIjjjEVrEUzqvq9XvHqHbf0/njkdlEBJmhRqKrGbSCdtjA/y8f2MD0uok13AmXoNpFrEL5qg/dY/DFedOt6Ti37yIme39Fj745l6P/8AJpAE+kCJ4BBJE7kRIx244rt90LNsLoZv9+zCANG0en1gb2tcx2wXX6tqeoCYAJbazLHbY7fp91VEMv7wQIy7MwHIDSvG8kfhj7IfvKtUPcBWJ7mNVu2xI259rq8Sfu+Dct0G9Oz9ipaYFoiLNcXN5DfrhpUziKmvUAAqmTqtPER3I37YzR6cwVyrCVHxcml+MRvzgrNVG8tVaDqU8TdQ5vO/0jCzxRlJNCxbp2X5/qyvEEsJETYW3tuRtxfjHaVcs6qHLA3MCANotJNgCf7nC79lJp06kgFi2wFlCqduWJYzNr4YdPGrUf8AMFM8jQGP4i33ONKEYrRSLY5okVQFjgkn/wAHfv8AHuMfV+kgujep1hZINxcRqAMgXJ77fejpdVaDNTQRbWWgEwyyBfsFPbcdsOso71GU1CLERAuYVT6j+G3c45q4PQX8lDdLLep/SCfSRvcj3tLDY8gxOC38NhidtwYgGI5tAkjF+QCVSyif3diWF9zsZOGLU9Btxb7gDmO3tjJMm5A9DJU0CqAbX39949zN8HvSBBhVkj1ERB7be2B8yY9Ri3OkEm8Ht7/jiVOmYHuPfv8A3/e7ISyhkVdIIkidjYTeZ+oz9sR1EtqgFQREdrmcR8oMmsU0LCIZieSOB/fODMplheABY2AAAgztF8FRsDZHKqBqLACNvcnb3A3+YO1sV16kBiGIF4I32+LRNt8WeYKiEbiJGr32Nuf9fxCemtRgrCYj4JsZN/UYBg/lh1VUI3sinls4KMzuN4M2IuSOQQIn/W5dTJL5aTM72O8GLDYE7T2jEzkE0al9OldVuSDF+N/aPbFNBfMdtRJCGCPcgYqocexW7KDqqsFDWG8iAL2wV+w01BB1bfULni44mR2xfRpoDZfq443P+mLsxlxG078n+xjKHl9mvwUdP6WNMSYmxP1KDOxGGioFHsBvP++JUqQUWtG2OjcE9+B/riySSFZANeQIm/5YratNiIxYxuY29/8AbHCMZsxEj746G+fyxAn5xZ5f9ycBW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56328" name="AutoShape 8" descr="data:image/jpeg;base64,/9j/4AAQSkZJRgABAQAAAQABAAD/2wCEAAkGBhQSERUUEhQWFRQVGB0aGBgXGRwfGRgeGhgYGhweHBofHCYeGB8jGhkZHzAgIycpLCwsGR4xNTAqNSYrLCkBCQoKDgwOGg8PGjAkHyQsLCwsLCwsLCwsLCwsLCwsLCwsLCwsLCwsLCwsLCwsLCwsLCwsLCwsLCwsLCwsKSwsLP/AABEIAL4BCgMBIgACEQEDEQH/xAAcAAACAwEBAQEAAAAAAAAAAAAEBQIDBgEHAAj/xABFEAACAQIFAgUCAwYEAwYGAwABAhEDIQAEEjFBBVEGEyJhcTKBkaGxFCNCUsHwFWLR4Qcz8RZDcoKSsjRTc6Kj4iRjg//EABkBAAMBAQEAAAAAAAAAAAAAAAECAwAEBf/EAC0RAAICAgIBAwIFBAMAAAAAAAABAhEDIRIxQQQiURNhMnGR4fCBocHxFEKx/9oADAMBAAIRAxEAPwDdBjjoqxjppEY+KWx0nnCTxR1ipTWmlJ/Laq+nXpBK2n0g2JmBfCWvm2r1JaqV8oqlQMR5YUqfVdLkn1cbcxGDfFvTC+lixILKq0wq3JP8xYHeDYiIwNmOl0nUUszVIqsp9AaNShrNoMrrAA9Q7HC0TbbYqzvhHTSzFXLvorB4DKwVPLhCwBklSb3B9ha2HPQvGtellFarT8/SuqS+mvpLMJqIVHY/STZfviWVep5LMr0wq1GBDRodS5W7bwYi3N/mzwsrrWNVFpCi2tai/S1J5BJVj/zUO5mDuRG2E4+UVvdG3yXUErU1qU2DIwkEf3vi6pVgTcx2En8OcCZZVVQEgLuIMi5m33OFPjOjXfLacuSGZ1DEGIS5Yk7gW4wz0O5aM7nqf7RURslTag3mXYsoLt6vrX1bESVa/th94Ny5DVmVgsvFWhptTqgASjfysADFwOOcZnKddy+WIZClQU4MUyGqz6pVmn1SYgm5HbHoXRKdOoDmaRMV1UmfYW+94N+MTSSBDexhj4Ys8rEvJw1lqKsfYnoxwjGBQD1Wk7Uj5a6m4GsreLXGMJ4q6LWcLUqUmfTTAHqW7yq3ESbkiBAIEnsdR1/qOYAXyFCKKgFRnHq02koDY/P5YzmYc62NajU9FQEGpAYAaQfLMkvcTsPr3wG1QjVsK6VltT0v2aoaLLJdAihQYVXDIZaQCLsTsIiQcbaiCFGogtFyBAJ9hJj8cB9Oo5Z3NSkF8yLsAQYPuQJmPywx0YNjQjSOY5j4nHJxgnRj7H2PsEx9j4nHwx9GMYR9R8V5ek5Wq2kAElmHpkGNIPJPYYQ9Wo5fP10Ra40kI2kH6yrVDpII7er5FsanPeHaNZ1apTVtOqxAKnVvINjx+GFPS+hJRzlXSFg00eI+ltdQemZ0iO3bCO3piVIf5TLLTQIoACiLYtJxBVx3FAmP/wCINSsBTNNaZVTJLOQ5Mi1MC5NvvPGBOgf8SqQFOjmQ4rE6ZCEg/wApNpEi23BO2IeK8tWDa6w1aVMPTBEAg6l9RPpCkkkRJie2EdDPVMnmadYSytTJCVKiaiNRBENEN35EHjdHadkW92eurBE98dCYHyWb101cjSWUEjUGiRtqFm+Ri41cMWTR1kxGMRetirzcGmBtBBy4xW2VHN8WGrhf1TrVOgmuoTE8D3uT2A3JwozaKerZVhTY0VVqgHoD/TPc/G9sebdOoZrNV3NVl10agSoi6QFGoghrksukzJi57jHqVDNrUUOjBka4I2OMr1rrlPKvGVpUzVqsdZC2LKLhiNjA99sZ/JGSRDwl093ysOAFZnUBTdQKjix/0wb4i6SzZfyaYIDnSSBOmQbsNyC0SRff3OB/DOcVssRSdjWVWlIG8tEKYlZsCDG98dyvjU0Xp5fOpprsQC6D9zfY6mPaJHGMpaQZJWaLIdPFOkiABQqqukGQIAEA8xtOLqhCiXIA5kiL25t7YuRwRIMg7EbYSdU6hS/aFpvRqMRHrCgoNUxInUfkKYwwXoz3ianky9Ok2VAc1FI1UxDgs0jUBIE7/I4vjYeGuiLlKfloSEN9EyqE76WgGDvB5Jwk8YdZo5byWrEFvNRkAX1jSw1EX2gntvzh70vrFLMUxUpNqU8wRtvYjE0lbGTS8jdauOlsB68dWphqH5BWOgDA4rYE6v1QUaL1N9IsPfjAoPJIKzuT8yQWMEEEQCL8jsffGL8UZ/L0m8p3rCtYCA3lkEgkfykW5vJF74X9N62+ZzXkZhda+ZqDU29VNkg3QGUQkcn35xsuuU1ajDAH1Jv/APUTnCva0Kpcg/pNRDSU0xCkWkQe1xxtgovhdlMklJmKCNcTcxYQIHFu2CteHSCpFpGPgMV68cNbBNaLoxzFQc4kMCjWXAjECcc0nEdOMjMkWwtT/wCJf/6Sf+6pg5lOAMvP7VVHanT/ADNTGBYwXH0Y7j44IDPeLCz5ZmoFXYEADUIMuARNxM2xnq3RKlcpTztDzPVAdSAFEGW0xKgne4vGNB4qFRKVNaAUBqqKxIJ3qLp2II9XP6YzH+J1KXVAlbUKB9SszFQCFGq5gEap+rgWGNavZGRsuk9OXL0lpU9RVdtRk39+cFFjglYi2O6cMhqA5OO+ScFaMSwbNxMl4f8AFAzVLWoggww4kdj2/PGZ8Y9fDZkUWby9CiCxGh9cH1XkKNPPMHbDnwVmMuysKEr3Rmk2N20EekybkSD84wfifqjUcw5/Z0SmKgkQNTCeCNSfxAkgEj8cTk/aidXo33gnrnmUfLVHBW66o0uL7Mo0qJERA+MJvEVSrqR/SSKvqU/94qgktTBPrCqO3BHthJ0FXylUkAU1aotIrTfVUhlVwV1oQoM3upNxwMLet55c3nfNVGXQ/pgEBlTkyZDD+LSI29zhJS9tMK2/yPSPBmaqGmi+ZSb0glWDLUQFRphY9QIvMjm+LfGnh2lmMu/m6QwutRpK0+5gmAIEfc4VdLzZpZHLPSCOw5jjlVB5MxNufjGzq0UrUyrrqRxcMDcHuDBxRLVDXdkeg0yuWoqdAIpqPQZSwA9J7Ysq5Caq1AxUqIIAHrHAM3tJ2wNQD06qUqaKuXCGIX6SIhQQYAj2++G1P3xukMtmN8XeF/PSq9cJoLIFKgB9PmUxBeNVzPMXG2BB0oUqdLykFPy4ZmQhAAW9ZGknQLSZ1LMzbGt8UEnLOFIH0yeYDL9PvjN9dyLL9OtfLQrcq9RxULS06gZswgGe2wxN6YZRSRtP2bmcfChgLoPUleiq6lL01VXUEytrTKqbi8wOe2GHmjFLY2iPk4znjF08sI1QqQQxCvpJWbzxB98aTXOFuZ6KuovTVfNY3Z5a3MSbD2EDGYslapHk2RrCnmPPp1lWspIphFDyJIZHC3M3hhBMWiBPqJzPm5dKiHUrFCCAQD614NxfvjO9a6Xlv3KNQ/fVnIp1V3Ul3b1EENcA8HaMaSjTUZVILfVTB1BxcOo+modSi22JR0mjQj7hkqnti1PfEqGYV1DIZU7EYhWUzbFbsaqOtUxJSMZDxd4hfLMqqypKlizXAvA/MHbGbp+PKzkinmFbTvFPvNrxB9J/DEZZop0Ujik1Z6LnsxV81UplQCJJiTvtdgP12w0pm198eO1/HkVdXnlmCxIIEeyqGM88YZdI8T1q9RZNbyt2JLiRHBUGD8xfEpepii0fTTPVFqDESBjyet1nMSZraVkxrrJqgTEopaDgB+r6r+bUJ4hGIMjgsVgYT/lx+GU/40j2OrVQbsB8kYSU+pU1zVYtUUApSAJYQSPMmPiR+OPKc/1J2aKQeACSXi8bmB9I774q6NnKjBqrVNVNPrUcArAYAKBaZ5+nCy9Xq0hl6R+T2HMeKMtT+qqs+0n9BhY/j2l5iqEZlYxqHEkDbeIJM+2PHeteI9AU6LlRTaTcMgPEcjS334wm6B1SvVztNaQNTVUHoUAFlBk9the5xSOXLNX0I8MI9s/R/WaeoUh//cn5En+mM51vwjVr1Vqa6TlCfTUUkEG0LJ9JM7xbvjQ9SMHLz/8AMF//APOpxgAdSXztGzKSLj557Wx2LfZ586GPQummhS0E2kkLbTTB/gWAPSOJvhgWwr6d11KtRqYPrSxEfB/KRhkVwTLo5rx3ViLDGSzHi9g7ANTABMA6SYnkipBxm6A3Qa6Jl6Zqfu6bRLuUkkxzBk8CJO2PIOtUnr1najWR1NQVE0uwNMs5AE2CmYMwD2x6rn87RqIEcnTWXvBgxHxvjyLq2XFPM1KdOfKqaVOwI01Fu14BJUmT7cYTIqoGPbLM7lf3f/PDkohYEsKyMSJYqR6yIgsD9KrO2OdG6eQHMsNC1m1KdStZVuJBF/4hIBAJwT436kH8hV9FTSuuACGANizggwBJgAc3tjR9R6fSGWrsGNta09RmJNJjAMkkB2vifHYybq/k1dDw6VVQTqDaRpZvSgj1aYXVfsbWwy/xFaGXV3krA0gbwRYXIG32xHp+d15dGLByJlhsY1X+4Ax9ndH7G0wyrTuQZ0kLH8NwQTxfFkLXlDjLMHVWUghhIxd5fvjOdCdMvTCB5WCVB+ZYqe0k4PzXXERBULSrEAFbzO35X+MEPJHPEaH9mq3mEJ/CDj6rlS9UyxACiYsDJex7j22xHrT6srW7eU3/ALTgDwz1xqy1HcLKgRpmSJYiQbgjbAfYbT0OxlF1Bio1DYwJE2N/jBIxic54yLZGsxApVkY0ysiROxAJ5W/2OHfhPrhzOUp1HEOQQRO5SzEDfe/tONyV0BND0NjN+KfEz0SqUQNQIZzvA7RvLTvYe+GVHrdJ6T1Q3oQsCY/l7fNo+cZ7xRm6TUWdSNRIWCL6psDImCJ9sCXRm76BPD3iFqmdH0xo0EHsrmCG/mEzEXk/bUeKsyy5csn1Bkidp1iJx5vkqjhiApI1hw0FSpD24nczIMHvj0Prmd15aiVialSmRFxMzwCTt2xJP2jx7aEOR8SPQyC6CrMKhVdoIB1EezX0xe+NL1XxEEyy1kGrXp0gmPq9zjJdZyZ/ZFzFJAW0qNE1JYsVLWIgggSJA95xncpnK21WlV0wYHqgjgCRvPJtHGOfL6j6Wmjq9P6aWRXYX46zlLPVaZbXTFMECCJcEzf4MxHBwu6V0VF1LTGrUCNTVCYgHsbfXidbMAKSKNXUD6QQsHi5i4HtycUUvEGYAJNBxxYH9Sb/AIY4OeTJts9XhGCpDamBSbVpoDSCAAIiRuTAMj7/ACMBZnqZJ9dUSJIEkxO4BJsY4/XHct1NHpEvTdagYkA0mKssCQSNoIP4/GAR1pGYk5WD2FGBa1hH3wqg/Jn+QNm+qFBKH0kWYtAj2AF7/b3wEvi2mggy8+50gzeFixi07298M36plyf/AIQP7+TP5lcB1+rZYfVlFBHemLfiuOhQj5TEuTVJfz9Rn4c64uYrOoBB8s6QZlgIsATJtJ98Zjw74j8nMtSf/ks8H4XUFB4IvF++H3R62Xrs6CitP925DqukiF4aAQRM/bEegdKyX7McwEh6NQSWLSNOg3BMXntzhPZDk2nsD5aQDT6E+YrVFrrCl1YBXEjUAoJEztE23ws6ioymcQ0D5YCKdQYyPqVoMzwed8PM91F6Vavm1gq9PQhBB0ldEahMieDzBxnerolVUOzsEabn69bEC+wYn4jFcUpN2+qFml0uz07wL4mq12p03fWlGWBuXkq5Enci8X9hxigNmEzbVzTZkQ+vWT9MOZE3BE2Nj7Yxn/DDNeVWdpZVC+pxFrgixtwf733FPxPQYtqqQJE6qimSTAkgW457YOTNOD4rwc79PHJ7mU9Lzz0KwrtPlIYdiYMECAXP1SQLGZtEb49A8P8AiilnAxpH6SREgm0XsSBvjzzqniMErTCsDrk6VBTRdVc/zDWeLyMA+C/FIo1GWnoR2QuwZYUNCmoCY4CMYuZnDYvUTW5dAl6bGl7e/wAz2LN0y6Mp2II+or+YuPnGNp+D6IAHmbCPqpH8zTk/OFnVf+JU0XBQGpRdVqAEiW1EADnSY37YSj/ihl/46NNW/iApAgHkA6rwcd0ckJKzzsmKSdNGIzPjOqyaYC7FYn0nmPm+/fFNLqT1GLtcO6yN55P46dsW5/oDosvTZVix4AtuR/rivJZWFPbV8CysP645nlTVllS1x/sRznXqlRWBaBAIAjcECZ3m5OGX/aB3pCmxJFMO0k76qazPJJI5/wBcKhkO/bk/GCDTCo23qFyeJifyGA8qA2tKjf8AQPHprBglPywIJAYkXR532HpG2Mb/ANq3CPTRSgraXsxt5csd95YAmZxXktVIEp6ZEfIZSD+THAtGmrtIgwCB+Ef1wv1r2TilfTCuueNataqGBZJQKQtgTuTAjdiT98H5bxDVWiaQJIJYk3AaSLxNjAi0WgcYVHpAZwYIg8c3+MW5gwYMW4/L5sThZZ7/AAiTWlSN/kf+IKvlqtN1htIRQTuukrO2/tPIxX0HxoMvRrB11VJASLAi59TDtMd8YqBq3+0e23ziyupYTYWm/wB/tgP1M9CKMvg0PWPFvnCohpiGA0NyDyCYv/e+LOl+KBSTT/KSE0+mFIPYA3nvjILmgSBIg7d8WVq6gwSBbnc/n/cDA+tkUrFcZ/Btem+LKYpVqVwWfUjbCQTuSSZgDfucJB1IukaxoJVvLfUSDyQTcXAH1cg4UCoNJNwOff8A3xT+3A3EW+4vYT2wHlySMoy6o9F6b1mijqWqlCQgYFgUIEmdP8Lbj77WnBfiHxjSqUQlGxVgRPYEgHeTO/fbHllfPqP4h9je/txhx4dy9GrTZ3dlvAg9o+ee2GlnmodF8WLJOVJG76lnRWolRXUg6IFppld4mCQT+mBKvS6FHTqrNXZSCyzTCsO0ari/f5wly/RaUqfNqHSSRqdovvtEf7fbBgo0FUAaQw/i3Pcbg/3GOTI3N23Z7+KCxqoofZiolc1KYaqzXmmoH7vbt6bEDm/vhf0zpOXTUzZmrTdZ+pQW2iwMyI3B5wAvUtLDTWZIOoRy1hsRpY9iZ745X6gdZcOQ3JRQsiZghd5nfnEaUSjtjijk5YeWXdN2Z6VNVEdiV+9sKerdS0jT5qEAyG0oJ3/kSSL7A8fGJN1xSXvULVBcC6DVDWVhvsbbT9sRylDLshV6DxEEpxPMkFgbbTzjJ72FIAp9Tsf3zEjZVTk7G+8m3B9jht0vLCoFqq1UqNxUiT6ht7Eg39owpfoFFHIKOUJkFqvA+Lqd8GKDIRfSAwVNVUtYXF9z8xFu1sGe17WZ8UW+Ls+cupqIbSJ1bXmIi++INTo1DXpSAz5alU1Dcxqg+8QuFXiuhVbIVDUY+YKksDf0o4UAcDcN74R53LCtkqNWg5By9JxUEy0GoFiRsCCTEfTi+KHKNt+aOacqdIZ9J6tlWytSlUJcMVZ0J0mJkaWFyAYPcSbDBC0aDDL1KVFKYWsKUKWaVYMRJbnVyN5xiekhmpVkVZLaDqt6YcD85i2NF4cy8BqFSoClak1VS4IKlQ6AzcAA+r7KcXnjULpmU+W6DvDeQFTRUFIMjgK/oP8ADTUkybQT6eBbBXUky5Z6dOgFYKoAaILMKppOp2MMQIuPwwlXzaeVrUwCykKysC3oJUqyg8RG3vxOJZPqLVGo0WpIzUFQmTLMF1NpBA/lYH2jmcDi7bs1/KJHOeWuSqFCoSKb/wCYSpkH+KGBMXgzjniTpNSqCVknXNRTAYFaZDEzuSEJH37Yn1LpoVKeWJZ9Lh4B9MNpk3uJRid7YcHLaqVQNWdlcFEZoZEYqwUkrdDKkHiG2vgc1GpL+I3C0/gE6d0miwZKqsrssguYU6ifLGsbuiQ4N5Bg46v/AA2BE+aDN5nf/wDHgH/EQmVVag8xvVAX6SKsekruBo1qP5SojFS9ByhE+ZXWf4YY6faYvG2GV3dv+isRwXlBNCvUrS/71gVKlAD5ZngiIgwDMXjC7N0FUbL6PSfU5I+RYEj2jeMT6j4lZnD3hZAlj8z9R1Gf0F+MIM5nXrWImCSIF7/oJ4xseOV/CISmn9xrkqJR5LrSQj61gq3yCTv77e+GVbrdB9SCjTaLrCuNoG4dixI9r4ytGg0D0yNrbHbc784bZKolNR6PWZk3IG//AEj2w+SP9SSyV0EZzPKI00SGBDAFTAvb7fbHMkCkM6DS14kheCfp5IjnjFi50g3DHUDFwCtvfjfF9Sgphm9Ui3F7b73xC1FU0LabvyMaecoMGCmlTJtC0iSbEbtcH3m35lPmfK4JsYsCF+3qPFr4rOXDKCnlhgL6gSdthC7R3/6yq0KtVQARIEEJT0pC2F4v3sP4sZRS3YZScvBLKdRpr6fUSf5TJG08XtxbBFWtSUEmpUvYKaRWTz6icD0um1VWSQENiGBkc+3Mc3E4uq5CnA8yopAEm5i0Xge1owHwMscq6C8m+UYgEObEk6YA3Mi5LQRsOe+CR07Ivq9ZntUStA9/SsGe84V1cklEIwTSrAHV6rg3GkkSRJHzIxezUmW6VCLAkyI+T2M/ngddWO+UVuJLP5CkmlVanUGygB1IM8hhe8f3vblMipETl0Hc0yR94UkE9/c4upUacgJTEk/xaidv8p/XBI1hTpVEbYkoDz/K0wfbviTk/kCx37rLv8J1z+9WpYQqqTpE7aTTuNv73HzfhkMdfnGlp3CUfSTcyPpAMHkdvjFo6rm6ALUiS+wlQFItIGyzHPtilPE2fmV8o240DTq94Hbe4xo8u0ztwwTVl/8AgVNVEnMGDBJKgbTH0duLnBWXy1DVBo2NtVRy2kd4UCb3wozPW8+xAZKZn1CNJmb6tVwJ3mR7Y5lTnyxKoh3F9BG14sQftjOMn21+p0qh5XWnqIp0aTqBZ2B9dhsskAzx7b4hQBFOoxHlMQAFWkrA/wDpuoEAWnf7YBNPOv8A90pcfUVKjgQLDcRPOKXpZxIVtJA/zgmSI7XwOLDRHNZiujDRLe6GLni4Ej3jAuYzGcKhmo1dEkSTaY4II9+224wwV80JLNSA5h5O24EW+cUpm8wRHmUo+T+gEc+2HVLWgNWB1nqEAmhX1gbArEi8+oM20fpMYj0/N5haqFqNQLqBb09jeAB2+5wxfM1bkvTJI9/1v74nk83U1qzGmV3MSDEWvJ3+OMFz09Ap2H+M8jVrJUSkDoKKxaRDXEr34H9jGc6dkv8ADxUp1QCarGiSpspEETPBVjEdvfGyzefVMi7kgLpYAgmSWPFgZk4y/irOo2ZGXZZWrUp1FqTtICsPeY3nnbAw3x4eO3+hKWt+ejO080Fy1RVFIMyA+kDV6WW9mtvsQNsdzVMVfJJZgxpICon6STqMi0Eeq+GniHw1RGZpqpNBKgIOlZv5kAbjcMB9hgOlR/Zcw6VQSFZKIa0RqQmbWmnJ/K+OuM4zXKPff+BKae1oO0uqDRUFPW/kNqEoabkQTfcuCZmb+2M7nM5UapT8tCrUUC+nYlCZYRwT/d8aCo6vTWlob/nBiB7vUvbeJTEPDddKlMs7BaiwCQCWlm7RH/dz2vgRlxi5NWacU3xuizyMwxoVv+ZpY0mA3QHQaamYJEmx7YJy+TDCnWBCB1EogAV20KFBB41FgDwcHZWgzALTDojU1ir6ZbSqaJkkSrMQTA2A4wHm/FVEWZ1dvJedAJUVFUhZtB1MZBGwCziFyk6iv9DLjFbGGdRkVFpkh3UNTBQDQ0tUGogWJKBN/wCM/OE7eCaLnU1ZlLXK+W3pJuR9PG2Inrb1woy6GmylWZnc2ZdZAVBNvV/TBj9OzBJJzFQE3OlYH2HAwt/S1aTNyUhI3hR6W5pCBc+ahYfADH+h7YW01C/WGcnsYA43P2w0NdGGxYH+Xn+9sTOTLKRKBSI5sN94g39uffF/qP8A7HE8Un0ijL0qbEQWC9re2/Pvzzguv4fSpB/aAoH8IR5+ASAov9sAKgSdKlnBFhGkwATztfj8MRqdUAj0ERzHHt2gEG17YyUr9oyx8VTGaVkQQrjXTFvTqYkGBsIUb/3OBjnGZgWIqahpXUq2twAN5ESd+cCL1NFlWJGpRGk2gxuJIU2573jAWZz+qBT9IWb6hqPyT8fmYwY4nfRm2lodNUcmNb+wGkReIFjqi2L/ANoqRdqzagBDM3ub6dMfM8xthHlOoklZAiIIm34e5++NVlipUaBY/TBO/YDYYll5Q8Cw5N9i/K5ElpfVpgnkn29JU9zzhk/S0akAQ+kyZAAFo78AW/HHxVrqDeDsCSLnng4WU+sr9DguwnY9t7XvH6RiPvnteBtQf3LTl10Dy2bV/MLt3tcfNpxQ4KWIZmsbkzeLdjPb3wf/AI0kEU3RWiQSJkH/AC7T+N8GZXqpZRDQTA9Ij1GYNyQCYOxvf3w6tdgyR5LuxLRoVSsOvkhWB9jtE3uIkXwwpZYsS7FtLMSXIBgsfVpgiLfYYaN52qGAJtdmVYPIv/X8MI/EXU6hjy4qGkYbTeCe0do/PBVzdIeDi6jLodP0tXuPMmbEyUm0k2DfgcUDpPl7GOZIaT76WtH34xk6fifNiQPMAJ2Ba23+2OHr+ZO4c6bEwTzPI98OsE18HUpxS9v/AIbL/DfXLVE7AaWJA7CD3P5bY7X6KGurKFWTIVgLzbcxt/e2Meet5i8U6gm59J+3Fvzx2l1jNcLUtsAse2D9GX2/U31L8s1dLw7UeNOk2kQj89/tPscVnw1WEEOAD/kJF+3fCvIdczqNqNBnSCCrz233n3nF3VDmXKmjSKKVAZTsGAvEsf7HviTjJPtFFNUG/wDZ1olq338s88fV+WKz4dJEeeIH+Qn321D88KxSz5vpX8RzAvG2L6PT86xhmXnuT+n6YbjJbtC87+S+p4Xkj96ttop//t98LfEfQ6mXpCorh1L6TCwVMWO53jDZfDWdZoFanYSSZj8p/LFTZt6oXK1KbBqdb96dxCqBIO5k3iOcMpSTTtNLsD92tlmV6yf8NSm6lSKqqW4OtiREe0z2j3xHxPkxWzKeX6XpoXH8p0yQPxX/AO7DLqnRw2TZEBVU9adzouffgjCHJdUcZsVShKPTFNGYRNx6toPqkEDEoPlc4+L/AMGevacz3VXrLmta6SqI9McrpZWN+d/0xyn1sV/OqkXWa7CLfStLTf8A8Qv7HFni7PUECpTMsCwYdhYHVbm0cQowh6lRWi1QKSoemgAGxJ0MwJjix+4x0YYqUVqvj+yJzlxd2dyXUK1O9OozsJ9JkgSQA0dwQPyxLpGXzFIsyuaUj1ECSQeI53/LvivoFMB9TPThlIhmhhBBBFt7Wxt8tn6bDQWBM77AGLAEwe/cfGGzZHB0lZKKtW2Kct0F6ok5hnMzBPpkmTItOw37Yb5Xw/pW4WI2VgPxjFWcRUNtUiBIt8W5/K+JU805ENCjdZEWHPePgfOOOcpS/Ex066CkNNSVHpMfTbVz2PMY+Lsb+Xv/AJv98DUqYJMFZ72Hfvt+cjAj9SqgkeUT76d/fbCRddCtPyLavTKwIVQoJ2NiABbgQd8A1snV1RUKzFwZt22sCY3B2w/zWaYix1RxEtbmI5sJAwuz9Wnq1kAET/4p9vm9+MdsZ/Ypt+RcKzL9KmIvp/De8x8z8Y7ToNMyTYm9jeBsbHcn/YYtzNchCDYHa/022jm8bYWZikXg6ifT7mBMfhYYpFWCVphb5NS7BojgHcWPNrX+IOFaZTVIUyQCRFtsM6JQU/UW3Cxv2Mi1/j3+MCvDH0VAABZYjb/y/J5++KxbJzSeyjJ5OprPpaUBLAKSQBvK/wB2w5yFGfV5jKVMkaYtuAPn57YX0OpVVGik1hNwSJFouYJiIB/sN36s2kxU1GbFlkmwIEyGi829+2Ey8v5/oSMUxqgay+btCszLOuZtcxHtva18CU+iUKgLgsh+lpVQAdrA7ST3tgNqus8l9gBxyTNzAgi/teZxTXzRm62DSAxuxvspOwtvsB3xCMGtJiyg7sNbwlrqKqtvElgRzeADwN744mQQN5dMmmvLTeRcbreDNx+IwT4P6qhq1Wf0GnTdgP4f5bk7fUfyx9Trs43Dh/UABcR8gG1th9sacpx0wwquhjl8oAo/euQk/WTcEXIsJP2OKUzNGkDTTcnUZI9VuZN79za+A6yeoK2uCPTIJM7+mQZPH67YY9P6HRUq1fLVGJ2vsB9JiRE7mcQXy7K4vxdEE6tTVf4bbRFuYgN2/wCm2IU/EtGBqiWmVN4vzBN/Yjvhu3SaBAHkUlHEn+kYMGSoUwwNKkIF/SI29vnGqHVHWpP5FVTxJkwhKjU0WRrjczBntxbAWZ6+nmCKYAZdQF4AYTzudsPxVordVp25EDe0W3uMcfqaaZVdTBSYjhQSYP8AEbWGF4wT/cPP7CTJdYao6otJpZospi8/Ufnk/wBMfU/EFZhpOWYqkx6SsSZJvvxv2w2y/WjrDaHgQYAiPyk/HvijPZ8qxhW+rjaP/SSBbjDa+AbsFo1swYimiAxJZx/SeOcN8t5tM031iG30JPPqEnYRebYrrU2KGolQCPUoZfW3a7E7ciBtAjFFfMOcuw8s6pDCTqnvuBBuTtcYXT8Adjjp1R6hfS8BG5RJNyYmLbH3xluvZt0zdauuWZ6JG4IF/LEki5sZO3GNR0fNJTYAyrPTBjSBJQlWIi0+pZ/H4B6bnFD1hViFrMFJ2YXFvj1CPnCRfG7V/ua34ZRQ6sKmTpOTpRabFj3Ogi/eCP6YFoZoVOl0lsGCgJA5WojT9oY/fFXh1IyZoMskksLWjXf8oOCendNRDUIHqVWCCZAneFFtyL/phpTjFuK+bFS1bE3iekqqTpp1KktNp3Jvc7cC+M2tIuNLUonYj8hf9Z2EY1tepUqEh01GOLgCSST+v+mJUOmIBBOssTv78QOYJvv+GKQzfTjTIZMcZStsydLp/l3kH4BI+NhJ5t2xetNmS5lQeTYmxPY889wPjSU/DPMiDxJ0kDaTtv8Ajj6j4aZWJaBTYSQsgSJi8aTIMe/OHfqYvdjcUXdMQMqggaY+ogEe8NJIkzx+W11bIrMatQ7yfi/E8jFuSy6oY9RERpLWWBxbBFU6vSB6TMWB/Ww/HHFKbu0F0LKOSCkH6b2Os6pHwP0OJHprm4aQbi3+2GKdNqECBHvpiftgZuj15/5j/ZB/rh4py7FcqMLT6oxUAAbc/nxz7XvviqrXepc+mLjSDN478W47DAJckD8DPz+XGCRX0obzBEAni5/uO2PY4pdCqV9hHmjTcFWJAk3DXub7bf3OBkz7AkE2JvPN/wAtziutm4UQRM6hE2/H+7b4ro52RpYWvcbz+hvgqOhHK2GZuCywYBNja3z+vvPGAsrRloJhRfeNu1sFZakrwC5jcX9XaL2298cCK5JUFSDf45M8X37TjJ1ozV7DOnZXQ0Kyvq1AQLyJjiVBj+uCKFBfM1PCPwNM6iN4AsDfaI7YAo5IliVeF2N5MbcSBFuecO2yy+VTXUGqMpgEwAqmAZ39UyLbd8Rnp9lE9dDDK+XV1yukbahuDtzteYP9iWY8Mkw0AkCD6gDa/FieDa8T8rBnV0goWA2se5kAk3AMRwd7HcNKHUiUHmUyrRAggTHvtafbHFJSjuLGooymTNNHRgAtRQGO5hSbQNrSL8YYV+maajMGDMLBSsDjb1RyPffAPU84KeiCRJAJ1CRYzc/rPGKOreJQajesxqggGRJ3+qwEji1vfDKMsiv5DUUx+co/lyNJkCyPM/YjjEKmVqGNKMxG5k/zG4GxH9z2za+JkIAIAt2AG83gAE7nY74vfxEqBbktpkmALna5En/bG+nNeB01voeVVrbRH3/KdUzthjkqNQ02JEakY3iBpZTxa8H+5xmE8TIwA1ED5tuIvO/+uGeZ8RhUpwQRo0mPct2HYDCNST2mGm+g+jVYGWRyCLrIkj+n22xUMzUlQFqRF9QJtNxf2P5HEemdVWo4EERyFJJta5N4xoTl6QEtVYRqtH4Rxxt/0xFySe7sb3LWjOUah1QyNs0GJNlJE/I/0xB+sLKhgwmP4Tbg/G041i5OiDZqombwv6jbC3rj00/iaYAsLbGDuJwVONG3YlXrEgAKPT7cXNh8g/cjBg6pCBjJm8c2JFp+JxDJZoMVIMwADK/zD84MfnimsQWK6VMCIPwR7cncHvhXJWgWB+NcwyplXon94r2I9wZ378zhX1CaWYVHurlarDjWSQ1jYSAT8rI5GLurI9SggsuiCAAbNLT6iSSbH8ffERpdg1amWOnSRBAlTMn/AHPO2OqEkkr+/wCxJ/KNGKoFaQIQgiRtBA/AAR+Jwrz2bN5lSVNwf8pP+2AxmYaADp02i5Iiwt+H/l4wn6pmGVwpJgqvyAYmflhP3xHFg5MEptbHeWzuolSCGCgkgnft98Jcx1KorBYZYJnub2233N+5wd0dpKeaxUuN13lRAnt9I5/XGw6VQSm5sSI/iS97x7DFHKOOVNG/ErFuQ6mD6IINrX1AfEX7fhh1lAWP0m5vIPvccT98G+kPALCeDBI+OQB+F8WuAizKwRu8mJO8TvG33xzKCb0GTKspkiIZjeLEf9LcD3wRRy6C0bm7c/bfHVqA6TqZhM/5bbfhvi+iWJ9Wqxi0ReTtJnHVDEiEp0Sp0FWdMxxqP9MUnJVf/mD8P98WFwTA3B7fO/Y/h+eOrVYidJ/E4t9JE/qM8FFAoCxEQLTsZMT7jf8ALHc5REgMwBtqgSZkzYb7zhzQoKaKhjpaLQLqSeRyJ/C+FXUacN9SndT88zPv+mOiE+TLNVEpzlAQSn0jad4mJ/2/TABF8WMOBscG0OkGJI3t7C4E/bFr4rbJ05PSLeh9LFY1l3IUBDwGLqNXwF1G/E4M6vk0WpSNGVQ0VIJ3azAkjnVEke5HGCOkUKdOnVIdvWuk7WkNcjbg7n4wa/S6YgesAJCnVYQXsO0W3Hf3xzyzpNjrG/Jnsgn7xY+l2CwBAg2IPsJ3+OcNs/WpVM2b6ArBFgqACogSP5bC884tyfTadJ01EfWIEn+fVMzIsAPsfjFWb6YHqSyqgME6Z1SSSSN7RF79sI8sJOzJNDB6ZRo0AeogiJIhfUb9zAtsAI4xyijBCzNqcNuQbyRM9jpCi3Yd8NunZOTSDnVMCTvve3wIn52jHcxSGtqg+o6gNveNhzcfc44fqrou+zNdazQVdDSYYEwBIlXiJBG3/XGfr5UFyqBm1H0xJJ/1/wBsegjpYAPmEAPeCbxp2LWv2/8ADiD9PWlULKqgk9wSOCW5/pPE79WPOoKqEePk9syGV8LNY1SUHYQW9uYA+cEZ/pVFVMAg8G5/sn77Ya53qAWAhMlv4ZBO0yQf4iR8DjsjQVsxVKq076is6QDFhtAkC1tvbFIynL3SdIescVpWLMvkyzwuxsTxEgYd5rpTeQgDFokxtFzx2i+H3T/DwpJ9ZJPpkbbqSNovA5jDWtRANMEDcGwvdVBtyR3jjEsnq/d7SagkjJ+D8nUl2AJgiCIiYYESfkY02UpusSWa4Bk/An7icTpZgBYVdMdoveDt/e2IVMxBJ9v9R/Qfpjiy5XkldDVxVBVRyAAIsTPfYxb5xV1nIrUD8MGgRMQQePgYrymaDOAY9R2577/ZhidSnrL/AMRBkAXJCge8/b3OEjcehhZSrCkoAmCJBjYi/wCq4Y5WnrIcT6gx/wDVFvxm2E6Vppqy2Mgdxueb9h+OG/hpiJVhEQQDyd1vxIBH/TFZQ19xGw+n0kCV3hmFrQZB3O95+84oqdA0t7CTvIJ+95jjBVN2AYXPI5mfLmN5Pv8AOCKuQJRSS1KbibWMRJ+JwIr4BYuXptEOCFhoIMWA7Ak9r8cY51Dw8rBX0qTqG/tGmYE97HDfK5eD6FsRZouSJ7D5tOJCjBKltDbgk72AMDYiD+eGUmjIV5Lo6AA1dJZdtNtJPG5w0aARqZFvYHTsTtG8kfc3wfR6XSSCXliLD7WgC7fGFAao9QeglSBDOFA+Y/hMdrwMFRbZmwmj0jkMwEzcd77E+98FCgkldKmwuV33BgHmeItffA1HIVVZizraLrc7dyNz88jvgsMQRKnkECY7iTEDtH5Y6I468EHItTMD6QosJM7cbiSLzihqUM2gltVzJJj43iB+F98SeoCBCQINmA94nk98TpJrstgRcAR+PbF6JEKFBWZgJiZN57c7XwyWlb/bEaVIIPSIMflizzRg9GPzzmqxeDB1Dcixv3je/Mc4JyvT6lQMxAsFMn/NePzn7Y7QHrsQ50+8WEc/1xPqGb1AJLKApkGZ37Re82nnFHJvUTo4+RlR6dP1hCABE/Vf5Agf6YJqJTU/wgSLwex2j/QDCXKdQWmQCXYXB7D7fn+GO5TNszsF1MSLQDBHx7bY55Y5N76LRmuh3+yudLLpFLXDxckQIkD3J9tvjE85QhRpJIJYMAbwYFuZH62xZSarpplToAkkGATccSQZAPbfBTIjqWIEKfVpjSwKibDY+lbDtjmcmnvwNWhXkqSU3h/Vp5M313n8xabRGDDlWZkCwNKkkyQFSCfyAP3bFdNRD61lmB0nuTbcna4MTBwT0nNa0qq5CzQ4gRdAwHaZ/wDuwzbewPQVkKkOCNgWY1CbWXtvY4GFZ1QMHA4axkzsOZ1EH8fjA/Ss9IYMIYh4AHxNu2w+xwZ4h9Gn0+ibxa6lQPuYY/8AmxFRqdFNUSqk6PMeQSwm4t6W+wAB2/XlXV68DU0iWlgIGxkXt+cm+LM1kGakVk6Wje8ABpIiwjtHHOC06cqvIkvAWYuIUAxvI0xvirlBLfZHyLR0F2qUzr9KGQI3m9zN72nscPMr0lKYAQBTxvAJgXjfnH1Vjp53ETbtv+OPqua0gzabHtvG4Fz8Y555JzpN6Co7LcvmiNwbNaIi6/nEbf0xTm6wVQZ9SiVM/S3EnvNvviayqkcGCTF/vyLQPiMAPkmuCQNSjTIJ1d4BgHm9oi+BGNsagzMLJlSIbYG4HqIMccEYX5cs7mkRDaiJawJHqmCbjcxfjDNXAZBsNR5v9QPPe8Xtq9sD1c6FLTpHq0SJkaiZkATFlFuCe13it1RnFNbJVKiValNaasEgMBAuVa8mZNre2DEy4NRw3ogtGm8jcfHN/c/eNGkUNN/TKixECTrB2k8k/gcG0aLeaSF9EkXuAB23gwb94wXvoTrQkOQaQsaSTM2vJBF57Abd8PBlGJBMRMksxubEe7bf3tg2pTRRtYGRMA78DH1ensxgpv7/AIfY4VtmtFuVpqBqs9v4gN5Av+G3f7YubSfS8sQdjA0mOF3sP6WxXlUgE7Kb3uRF5+wxT+wtWqMzO2gT6VMDbexGo77jBSsHJIZDMKoCostJv237f7Yq1rIYAF4iRx7e/fnEXdKICrP0x3YjiOSOL4Gy1YaSVkFj/EL/AKc3xRJoRysKaoYuCReQL/gfy+2IisVY+kjVG88ECIO1rzij1BbH0z6RtcX/ABiR98QSuGVRVYHjci9veDI79x93t38E2HGqYgAM24tdvbgWgb2xVTqNUnSTI4YQpk333gGJ9ji9atIkKPVG7E8bfH39sFhxIUJ9PMWEDv8AaOcdKp9iAtNBqIhVJ7E2+DO8fpgyjlwv0mwx2jS02JvyeTjpWIiAO0W74ZCs5UJsST9hbvf4xwR/YH+mJLjnmewwAnh9fqK0yPRpibcm4t7Tf8cWuoqgsYFrMYki8EDefj88KFzb1SdRknmBPA7dsMOmpMHUfTAiBeDb43ONOHBX5OhNtn37Aqga4sdRvxH9RfnBXTqMzoUgb6iLEAjmDe5xLNUgqTuwP2udI77QY+fjF/SaxZiRYFTIJ/yk7fhiUptxbGTSeg40rLydBnSD829ojjF2WpKqOVszROoEXJPHFrfjiD1ymkiICwe8QIjjjEVrEUzqvq9XvHqHbf0/njkdlEBJmhRqKrGbSCdtjA/y8f2MD0uok13AmXoNpFrEL5qg/dY/DFedOt6Ti37yIme39Fj745l6P/8AJpAE+kCJ4BBJE7kRIx244rt90LNsLoZv9+zCANG0en1gb2tcx2wXX6tqeoCYAJbazLHbY7fp91VEMv7wQIy7MwHIDSvG8kfhj7IfvKtUPcBWJ7mNVu2xI259rq8Sfu+Dct0G9Oz9ipaYFoiLNcXN5DfrhpUziKmvUAAqmTqtPER3I37YzR6cwVyrCVHxcml+MRvzgrNVG8tVaDqU8TdQ5vO/0jCzxRlJNCxbp2X5/qyvEEsJETYW3tuRtxfjHaVcs6qHLA3MCANotJNgCf7nC79lJp06kgFi2wFlCqduWJYzNr4YdPGrUf8AMFM8jQGP4i33ONKEYrRSLY5okVQFjgkn/wAHfv8AHuMfV+kgujep1hZINxcRqAMgXJ77fejpdVaDNTQRbWWgEwyyBfsFPbcdsOso71GU1CLERAuYVT6j+G3c45q4PQX8lDdLLep/SCfSRvcj3tLDY8gxOC38NhidtwYgGI5tAkjF+QCVSyif3diWF9zsZOGLU9Btxb7gDmO3tjJMm5A9DJU0CqAbX39949zN8HvSBBhVkj1ERB7be2B8yY9Ri3OkEm8Ht7/jiVOmYHuPfv8A3/e7ISyhkVdIIkidjYTeZ+oz9sR1EtqgFQREdrmcR8oMmsU0LCIZieSOB/fODMplheABY2AAAgztF8FRsDZHKqBqLACNvcnb3A3+YO1sV16kBiGIF4I32+LRNt8WeYKiEbiJGr32Nuf9fxCemtRgrCYj4JsZN/UYBg/lh1VUI3sinls4KMzuN4M2IuSOQQIn/W5dTJL5aTM72O8GLDYE7T2jEzkE0al9OldVuSDF+N/aPbFNBfMdtRJCGCPcgYqocexW7KDqqsFDWG8iAL2wV+w01BB1bfULni44mR2xfRpoDZfq443P+mLsxlxG078n+xjKHl9mvwUdP6WNMSYmxP1KDOxGGioFHsBvP++JUqQUWtG2OjcE9+B/riySSFZANeQIm/5YratNiIxYxuY29/8AbHCMZsxEj746G+fyxAn5xZ5f9ycBWY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1143000"/>
          </a:xfrm>
        </p:spPr>
        <p:txBody>
          <a:bodyPr/>
          <a:lstStyle/>
          <a:p>
            <a:r>
              <a:rPr lang="lv-LV" b="1" dirty="0" smtClean="0">
                <a:latin typeface="Garamond" pitchFamily="18" charset="0"/>
              </a:rPr>
              <a:t>Meža birža</a:t>
            </a:r>
            <a:endParaRPr lang="lv-LV" b="1" dirty="0">
              <a:latin typeface="Garamond" pitchFamily="18" charset="0"/>
            </a:endParaRPr>
          </a:p>
        </p:txBody>
      </p:sp>
      <p:pic>
        <p:nvPicPr>
          <p:cNvPr id="10242" name="Picture 2" descr="http://www.sievietespasaule.lv/img/news/general/1335614245_forestLie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24944"/>
            <a:ext cx="4104456" cy="3078342"/>
          </a:xfrm>
          <a:prstGeom prst="rect">
            <a:avLst/>
          </a:prstGeom>
          <a:noFill/>
        </p:spPr>
      </p:pic>
      <p:pic>
        <p:nvPicPr>
          <p:cNvPr id="10244" name="Picture 4" descr="http://www.tautasforums.lv/wp-content/gallery/talsumezi/latvijas-mezi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6707" y="2924944"/>
            <a:ext cx="4131757" cy="3096344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95536" y="162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Garamond" pitchFamily="18" charset="0"/>
              </a:rPr>
              <a:t> Interneta vietne, kurā ir iespējams ievietot meža cirsmu izsoles un piedalīties to nosolīšanā.</a:t>
            </a:r>
            <a:endParaRPr lang="lv-LV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SoilTech</a:t>
            </a:r>
            <a:endParaRPr lang="lv-LV" b="1" dirty="0" smtClean="0">
              <a:latin typeface="Garamond" pitchFamily="18" charset="0"/>
            </a:endParaRPr>
          </a:p>
        </p:txBody>
      </p:sp>
      <p:pic>
        <p:nvPicPr>
          <p:cNvPr id="9218" name="Picture 2" descr="http://soiltech.lv/soilte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412776"/>
            <a:ext cx="2553475" cy="1800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1520" y="177281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Garamond" pitchFamily="18" charset="0"/>
              </a:rPr>
              <a:t> Mobilās meteoroloģiskās stacijas un to tehniskais atbalsts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9220" name="Picture 4" descr="http://www.mtechsystems.com/images/tactical-weather-st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140968"/>
            <a:ext cx="2749395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VBII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3528392" cy="4248472"/>
          </a:xfrm>
        </p:spPr>
        <p:txBody>
          <a:bodyPr/>
          <a:lstStyle/>
          <a:p>
            <a:r>
              <a:rPr lang="lv-LV" dirty="0" smtClean="0">
                <a:latin typeface="Garamond" pitchFamily="18" charset="0"/>
              </a:rPr>
              <a:t>2007.gads – VBII uzsāk darbību</a:t>
            </a:r>
          </a:p>
          <a:p>
            <a:r>
              <a:rPr lang="lv-LV" dirty="0" smtClean="0">
                <a:latin typeface="Garamond" pitchFamily="18" charset="0"/>
              </a:rPr>
              <a:t>2009.gads – līgums ar Latvijas Investīciju un attīstības aģentūru</a:t>
            </a:r>
          </a:p>
          <a:p>
            <a:r>
              <a:rPr lang="lv-LV" dirty="0" smtClean="0">
                <a:latin typeface="Garamond" pitchFamily="18" charset="0"/>
              </a:rPr>
              <a:t>2010.gads – jaunā ēka</a:t>
            </a:r>
            <a:endParaRPr lang="lv-LV" dirty="0">
              <a:latin typeface="Garamond" pitchFamily="18" charset="0"/>
            </a:endParaRPr>
          </a:p>
        </p:txBody>
      </p:sp>
      <p:pic>
        <p:nvPicPr>
          <p:cNvPr id="6" name="Content Placeholder 6" descr="IMG_0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1772816"/>
            <a:ext cx="464451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latin typeface="Garamond" pitchFamily="18" charset="0"/>
              </a:rPr>
              <a:t>ZING</a:t>
            </a:r>
          </a:p>
        </p:txBody>
      </p:sp>
      <p:sp>
        <p:nvSpPr>
          <p:cNvPr id="6" name="Content Placeholder 19"/>
          <p:cNvSpPr txBox="1">
            <a:spLocks/>
          </p:cNvSpPr>
          <p:nvPr/>
        </p:nvSpPr>
        <p:spPr bwMode="auto">
          <a:xfrm>
            <a:off x="457200" y="1600200"/>
            <a:ext cx="5770984" cy="118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lv-LV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pic>
        <p:nvPicPr>
          <p:cNvPr id="4" name="Picture 3" descr="zing_logo_28.08.2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96752"/>
            <a:ext cx="3240360" cy="1944216"/>
          </a:xfrm>
          <a:prstGeom prst="rect">
            <a:avLst/>
          </a:prstGeom>
        </p:spPr>
      </p:pic>
      <p:pic>
        <p:nvPicPr>
          <p:cNvPr id="5" name="Picture 4" descr="DSC0286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80928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395536" y="1556792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Garamond" pitchFamily="18" charset="0"/>
              </a:rPr>
              <a:t> </a:t>
            </a:r>
            <a:r>
              <a:rPr lang="en-US" sz="2400" dirty="0" smtClean="0">
                <a:latin typeface="Garamond" pitchFamily="18" charset="0"/>
              </a:rPr>
              <a:t>Internet</a:t>
            </a:r>
            <a:r>
              <a:rPr lang="lv-LV" sz="2400" dirty="0" smtClean="0">
                <a:latin typeface="Garamond" pitchFamily="18" charset="0"/>
              </a:rPr>
              <a:t>a</a:t>
            </a:r>
            <a:r>
              <a:rPr lang="en-US" sz="2400" dirty="0" smtClean="0">
                <a:latin typeface="Garamond" pitchFamily="18" charset="0"/>
              </a:rPr>
              <a:t> </a:t>
            </a:r>
            <a:r>
              <a:rPr lang="lv-LV" sz="2400" dirty="0" smtClean="0">
                <a:latin typeface="Garamond" pitchFamily="18" charset="0"/>
              </a:rPr>
              <a:t>mārketinga uzņēmums</a:t>
            </a:r>
            <a:endParaRPr lang="lv-LV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Ludere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251520" y="1700808"/>
            <a:ext cx="5770984" cy="1944216"/>
          </a:xfrm>
        </p:spPr>
        <p:txBody>
          <a:bodyPr/>
          <a:lstStyle/>
          <a:p>
            <a:r>
              <a:rPr lang="lv-LV" sz="2400" dirty="0" smtClean="0">
                <a:latin typeface="Garamond" pitchFamily="18" charset="0"/>
              </a:rPr>
              <a:t>Aplikācija ar spēles elementiem, kā inovatīvā un efektīvā veidā ģenerēt idejas biznesam.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Tiek atkl&amp;amacr;ta soci&amp;amacr;lo t&amp;imacr;klu aplik&amp;amacr;cijas „Ideju Akad&amp;emacr;mija” starptautisk&amp;amacr; versi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340768"/>
            <a:ext cx="2857500" cy="1257301"/>
          </a:xfrm>
          <a:prstGeom prst="rect">
            <a:avLst/>
          </a:prstGeom>
          <a:noFill/>
        </p:spPr>
      </p:pic>
      <p:pic>
        <p:nvPicPr>
          <p:cNvPr id="7172" name="Picture 4" descr="Employe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1914525" cy="1238250"/>
          </a:xfrm>
          <a:prstGeom prst="rect">
            <a:avLst/>
          </a:prstGeom>
          <a:noFill/>
        </p:spPr>
      </p:pic>
      <p:pic>
        <p:nvPicPr>
          <p:cNvPr id="7174" name="Picture 6" descr="Bulb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01008"/>
            <a:ext cx="1819275" cy="1819276"/>
          </a:xfrm>
          <a:prstGeom prst="rect">
            <a:avLst/>
          </a:prstGeom>
          <a:noFill/>
        </p:spPr>
      </p:pic>
      <p:pic>
        <p:nvPicPr>
          <p:cNvPr id="7176" name="Picture 8" descr="Creativ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005064"/>
            <a:ext cx="2095500" cy="1238250"/>
          </a:xfrm>
          <a:prstGeom prst="rect">
            <a:avLst/>
          </a:prstGeom>
          <a:noFill/>
        </p:spPr>
      </p:pic>
      <p:pic>
        <p:nvPicPr>
          <p:cNvPr id="7178" name="Picture 10" descr="Right_arro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4365104"/>
            <a:ext cx="523875" cy="485775"/>
          </a:xfrm>
          <a:prstGeom prst="rect">
            <a:avLst/>
          </a:prstGeom>
          <a:noFill/>
        </p:spPr>
      </p:pic>
      <p:pic>
        <p:nvPicPr>
          <p:cNvPr id="7180" name="Picture 12" descr="Left_arro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4365104"/>
            <a:ext cx="523875" cy="48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Trejdeksnis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1108720"/>
          </a:xfrm>
        </p:spPr>
        <p:txBody>
          <a:bodyPr/>
          <a:lstStyle/>
          <a:p>
            <a:r>
              <a:rPr lang="lv-LV" dirty="0" smtClean="0">
                <a:latin typeface="Garamond" pitchFamily="18" charset="0"/>
              </a:rPr>
              <a:t>Stereoskopiskās (S3D) filmēšanas iekārtas un pakalpojumi</a:t>
            </a:r>
          </a:p>
          <a:p>
            <a:endParaRPr lang="lv-LV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Attēls 2" descr="DSC016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2638" y="1268760"/>
            <a:ext cx="398924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encrypted-tbn3.gstatic.com/images?q=tbn:ANd9GcRx3ob9oCY10VkObZM_gsDPEKbwSAaMtbLDLdnWYwkxcQZG4vP26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999988"/>
            <a:ext cx="4032448" cy="2981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eatskaites</a:t>
            </a:r>
            <a:endParaRPr lang="lv-LV" b="1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eatskaites.lv/img/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12776"/>
            <a:ext cx="2457270" cy="151216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3528" y="177281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dirty="0" smtClean="0">
                <a:latin typeface="Garamond" pitchFamily="18" charset="0"/>
              </a:rPr>
              <a:t> IT risinājumi ikdienas biznesa vajadzībām: elektronisko atskaišu rīks EDS sistēmai, </a:t>
            </a:r>
            <a:r>
              <a:rPr lang="lv-LV" sz="2400" dirty="0" err="1" smtClean="0">
                <a:latin typeface="Garamond" pitchFamily="18" charset="0"/>
              </a:rPr>
              <a:t>DocGen</a:t>
            </a:r>
            <a:r>
              <a:rPr lang="lv-LV" sz="2400" dirty="0" smtClean="0">
                <a:latin typeface="Garamond" pitchFamily="18" charset="0"/>
              </a:rPr>
              <a:t> rīks ātrai un efektīvai dokumentu radīšanai. 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4100" name="Picture 4" descr="kalkul&amp;amacr;tori"/>
          <p:cNvPicPr>
            <a:picLocks noChangeAspect="1" noChangeArrowheads="1"/>
          </p:cNvPicPr>
          <p:nvPr/>
        </p:nvPicPr>
        <p:blipFill>
          <a:blip r:embed="rId4" cstate="print"/>
          <a:srcRect t="10634"/>
          <a:stretch>
            <a:fillRect/>
          </a:stretch>
        </p:blipFill>
        <p:spPr bwMode="auto">
          <a:xfrm>
            <a:off x="467544" y="3573016"/>
            <a:ext cx="2592288" cy="2439004"/>
          </a:xfrm>
          <a:prstGeom prst="rect">
            <a:avLst/>
          </a:prstGeom>
          <a:noFill/>
        </p:spPr>
      </p:pic>
      <p:pic>
        <p:nvPicPr>
          <p:cNvPr id="4102" name="Picture 6" descr="http://eatskaites.lv/img/lielais_baneris.png"/>
          <p:cNvPicPr>
            <a:picLocks noChangeAspect="1" noChangeArrowheads="1"/>
          </p:cNvPicPr>
          <p:nvPr/>
        </p:nvPicPr>
        <p:blipFill>
          <a:blip r:embed="rId5" cstate="print"/>
          <a:srcRect r="58290"/>
          <a:stretch>
            <a:fillRect/>
          </a:stretch>
        </p:blipFill>
        <p:spPr bwMode="auto">
          <a:xfrm>
            <a:off x="4427984" y="3645024"/>
            <a:ext cx="3888432" cy="2411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lv-LV" b="1" dirty="0" err="1" smtClean="0">
                <a:latin typeface="Garamond" pitchFamily="18" charset="0"/>
              </a:rPr>
              <a:t>Intellitech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395536" y="1844824"/>
            <a:ext cx="4896544" cy="1584176"/>
          </a:xfrm>
        </p:spPr>
        <p:txBody>
          <a:bodyPr/>
          <a:lstStyle/>
          <a:p>
            <a:r>
              <a:rPr lang="lv-LV" dirty="0" smtClean="0">
                <a:latin typeface="Garamond" pitchFamily="18" charset="0"/>
              </a:rPr>
              <a:t>Datortīklu projektēšana</a:t>
            </a:r>
          </a:p>
          <a:p>
            <a:r>
              <a:rPr lang="lv-LV" dirty="0" smtClean="0">
                <a:latin typeface="Garamond" pitchFamily="18" charset="0"/>
              </a:rPr>
              <a:t>Datortīklu izveide</a:t>
            </a:r>
          </a:p>
          <a:p>
            <a:r>
              <a:rPr lang="lv-LV" dirty="0" smtClean="0">
                <a:latin typeface="Garamond" pitchFamily="18" charset="0"/>
              </a:rPr>
              <a:t>Datortīklu testēšana</a:t>
            </a:r>
          </a:p>
          <a:p>
            <a:r>
              <a:rPr lang="lv-LV" dirty="0" smtClean="0">
                <a:latin typeface="Garamond" pitchFamily="18" charset="0"/>
              </a:rPr>
              <a:t>Datortīklu sertificēšana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http://www.intellitech.lv/templates/wm_11/images/h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046637" cy="812811"/>
          </a:xfrm>
          <a:prstGeom prst="rect">
            <a:avLst/>
          </a:prstGeom>
          <a:noFill/>
        </p:spPr>
      </p:pic>
      <p:pic>
        <p:nvPicPr>
          <p:cNvPr id="3077" name="Picture 5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05623"/>
            <a:ext cx="3024336" cy="2160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6624736" cy="3240360"/>
          </a:xfrm>
        </p:spPr>
        <p:txBody>
          <a:bodyPr>
            <a:noAutofit/>
          </a:bodyPr>
          <a:lstStyle/>
          <a:p>
            <a:pPr algn="ctr"/>
            <a:r>
              <a:rPr lang="lv-LV" sz="3200" dirty="0" smtClean="0">
                <a:latin typeface="Garamond" pitchFamily="18" charset="0"/>
              </a:rPr>
              <a:t>Purva iela 12A, Valmiera</a:t>
            </a:r>
            <a:br>
              <a:rPr lang="lv-LV" sz="3200" dirty="0" smtClean="0">
                <a:latin typeface="Garamond" pitchFamily="18" charset="0"/>
              </a:rPr>
            </a:br>
            <a:r>
              <a:rPr lang="lv-LV" sz="3200" dirty="0" smtClean="0">
                <a:latin typeface="Garamond" pitchFamily="18" charset="0"/>
              </a:rPr>
              <a:t/>
            </a:r>
            <a:br>
              <a:rPr lang="lv-LV" sz="3200" dirty="0" smtClean="0">
                <a:latin typeface="Garamond" pitchFamily="18" charset="0"/>
              </a:rPr>
            </a:br>
            <a:r>
              <a:rPr lang="lv-LV" sz="3200" dirty="0" smtClean="0">
                <a:latin typeface="Garamond" pitchFamily="18" charset="0"/>
              </a:rPr>
              <a:t> </a:t>
            </a:r>
            <a:r>
              <a:rPr lang="lv-LV" sz="3200" dirty="0" err="1" smtClean="0">
                <a:latin typeface="Garamond" pitchFamily="18" charset="0"/>
                <a:hlinkClick r:id="rId2"/>
              </a:rPr>
              <a:t>www.vbii.lv</a:t>
            </a:r>
            <a:r>
              <a:rPr lang="lv-LV" sz="3200" dirty="0" smtClean="0">
                <a:latin typeface="Garamond" pitchFamily="18" charset="0"/>
              </a:rPr>
              <a:t/>
            </a:r>
            <a:br>
              <a:rPr lang="lv-LV" sz="3200" dirty="0" smtClean="0">
                <a:latin typeface="Garamond" pitchFamily="18" charset="0"/>
              </a:rPr>
            </a:br>
            <a:r>
              <a:rPr lang="lv-LV" sz="3200" dirty="0" err="1" smtClean="0">
                <a:latin typeface="Garamond" pitchFamily="18" charset="0"/>
              </a:rPr>
              <a:t>twitter.com</a:t>
            </a:r>
            <a:r>
              <a:rPr lang="lv-LV" sz="3200" dirty="0" smtClean="0">
                <a:latin typeface="Garamond" pitchFamily="18" charset="0"/>
              </a:rPr>
              <a:t>/</a:t>
            </a:r>
            <a:r>
              <a:rPr lang="lv-LV" sz="3200" dirty="0" err="1" smtClean="0">
                <a:latin typeface="Garamond" pitchFamily="18" charset="0"/>
              </a:rPr>
              <a:t>VBII_inkubators</a:t>
            </a:r>
            <a:endParaRPr lang="lv-LV" sz="3600" dirty="0">
              <a:latin typeface="Garamon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31" y="5895813"/>
            <a:ext cx="7200800" cy="980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583428"/>
            <a:ext cx="1224136" cy="879752"/>
          </a:xfrm>
          <a:prstGeom prst="rect">
            <a:avLst/>
          </a:prstGeom>
          <a:noFill/>
        </p:spPr>
      </p:pic>
      <p:pic>
        <p:nvPicPr>
          <p:cNvPr id="6" name="Picture 2" descr="C:\Users\Marta.Cekule\Desktop\interreg_E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131" y="5599299"/>
            <a:ext cx="866666" cy="69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579014"/>
            <a:ext cx="1440160" cy="633598"/>
          </a:xfrm>
          <a:prstGeom prst="rect">
            <a:avLst/>
          </a:prstGeom>
          <a:noFill/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927" y="6437878"/>
            <a:ext cx="3514090" cy="40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Kā mēs varam palīdzēt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9552" y="1628800"/>
            <a:ext cx="7566992" cy="4248472"/>
          </a:xfrm>
        </p:spPr>
        <p:txBody>
          <a:bodyPr/>
          <a:lstStyle/>
          <a:p>
            <a:pPr>
              <a:buFontTx/>
              <a:buNone/>
            </a:pPr>
            <a:r>
              <a:rPr lang="lv-LV" dirty="0" smtClean="0">
                <a:latin typeface="Garamond" pitchFamily="18" charset="0"/>
              </a:rPr>
              <a:t>	</a:t>
            </a:r>
            <a:r>
              <a:rPr lang="lv-LV" sz="3000" dirty="0" smtClean="0">
                <a:latin typeface="Garamond" pitchFamily="18" charset="0"/>
              </a:rPr>
              <a:t>Sniedzam biznesa inkubācijas pakalpojumus Vidzemes reģionā.</a:t>
            </a:r>
            <a:endParaRPr lang="en-GB" sz="3000" dirty="0" smtClean="0">
              <a:latin typeface="Garamond" pitchFamily="18" charset="0"/>
            </a:endParaRPr>
          </a:p>
          <a:p>
            <a:pPr>
              <a:buFontTx/>
              <a:buNone/>
            </a:pPr>
            <a:endParaRPr lang="en-GB" sz="3000" dirty="0" smtClean="0">
              <a:latin typeface="Garamond" pitchFamily="18" charset="0"/>
            </a:endParaRPr>
          </a:p>
          <a:p>
            <a:pPr>
              <a:buFontTx/>
              <a:buNone/>
            </a:pPr>
            <a:r>
              <a:rPr lang="en-GB" sz="3000" dirty="0" smtClean="0">
                <a:latin typeface="Garamond" pitchFamily="18" charset="0"/>
              </a:rPr>
              <a:t>	</a:t>
            </a:r>
            <a:r>
              <a:rPr lang="lv-LV" sz="3000" dirty="0" err="1" smtClean="0">
                <a:latin typeface="Garamond" pitchFamily="18" charset="0"/>
              </a:rPr>
              <a:t>Inkubēšanās</a:t>
            </a:r>
            <a:r>
              <a:rPr lang="lv-LV" sz="3000" dirty="0" smtClean="0">
                <a:latin typeface="Garamond" pitchFamily="18" charset="0"/>
              </a:rPr>
              <a:t> laikā uzņēmumiem pieejamas telpas, infrastruktūra un specializētie konsultāciju pakalpojumi ar atbalstu.</a:t>
            </a:r>
            <a:endParaRPr lang="en-GB" dirty="0" smtClean="0">
              <a:latin typeface="Garamond" pitchFamily="18" charset="0"/>
            </a:endParaRPr>
          </a:p>
          <a:p>
            <a:pPr>
              <a:buNone/>
            </a:pPr>
            <a:endParaRPr lang="lv-LV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BI darbības zonas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2958480" cy="4248472"/>
          </a:xfrm>
        </p:spPr>
        <p:txBody>
          <a:bodyPr/>
          <a:lstStyle/>
          <a:p>
            <a:endParaRPr lang="lv-LV" dirty="0"/>
          </a:p>
        </p:txBody>
      </p:sp>
      <p:pic>
        <p:nvPicPr>
          <p:cNvPr id="7" name="Picture 2" descr="C:\Users\ILZE\Desktop\karteL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556792"/>
            <a:ext cx="6642100" cy="43799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628650" y="2552700"/>
            <a:ext cx="2154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lv-LV" altLang="lv-LV"/>
          </a:p>
        </p:txBody>
      </p:sp>
      <p:sp>
        <p:nvSpPr>
          <p:cNvPr id="5" name="TextBox 4"/>
          <p:cNvSpPr txBox="1"/>
          <p:nvPr/>
        </p:nvSpPr>
        <p:spPr>
          <a:xfrm>
            <a:off x="2843808" y="1556792"/>
            <a:ext cx="2665413" cy="3754874"/>
          </a:xfrm>
          <a:prstGeom prst="rect">
            <a:avLst/>
          </a:prstGeom>
          <a:solidFill>
            <a:srgbClr val="FFCC66"/>
          </a:solidFill>
          <a:ln w="4445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lv-LV" sz="2200" b="1" dirty="0" smtClean="0">
                <a:latin typeface="Garamond" pitchFamily="18" charset="0"/>
                <a:cs typeface="Arial" charset="0"/>
              </a:rPr>
              <a:t>Pamata pakalpojumi</a:t>
            </a:r>
            <a:endParaRPr lang="lv-LV" sz="2200" b="1" dirty="0">
              <a:latin typeface="Garamond" pitchFamily="18" charset="0"/>
              <a:cs typeface="Arial" charset="0"/>
            </a:endParaRPr>
          </a:p>
          <a:p>
            <a:pPr>
              <a:defRPr/>
            </a:pPr>
            <a:endParaRPr lang="lv-LV" dirty="0">
              <a:latin typeface="Garamond" pitchFamily="18" charset="0"/>
              <a:cs typeface="Arial" charset="0"/>
            </a:endParaRPr>
          </a:p>
          <a:p>
            <a:pPr lvl="0"/>
            <a:r>
              <a:rPr lang="lv-LV" dirty="0" smtClean="0">
                <a:latin typeface="Garamond" pitchFamily="18" charset="0"/>
              </a:rPr>
              <a:t>- Grāmatvedība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Pamata juridiskās konsultācijas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Personāla atlase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Biznesa plāna sagatavošana un izvērtēšana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Pārdošanas un mārketinga konsultācijas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Papildu finansējuma piesaistīšana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Sadarbības organizēšana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556792"/>
            <a:ext cx="2555875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445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lv-LV" sz="2400" b="1" dirty="0" smtClean="0">
                <a:latin typeface="Garamond" pitchFamily="18" charset="0"/>
                <a:cs typeface="Arial" charset="0"/>
              </a:rPr>
              <a:t>Infrastruktūra</a:t>
            </a:r>
            <a:endParaRPr lang="lv-LV" sz="2400" b="1" dirty="0">
              <a:latin typeface="Garamond" pitchFamily="18" charset="0"/>
              <a:cs typeface="Arial" charset="0"/>
            </a:endParaRPr>
          </a:p>
          <a:p>
            <a:pPr>
              <a:defRPr/>
            </a:pPr>
            <a:endParaRPr lang="lv-LV" dirty="0">
              <a:latin typeface="Garamond" pitchFamily="18" charset="0"/>
              <a:cs typeface="Arial" charset="0"/>
            </a:endParaRPr>
          </a:p>
          <a:p>
            <a:pPr>
              <a:defRPr/>
            </a:pPr>
            <a:r>
              <a:rPr lang="lv-LV" dirty="0" smtClean="0">
                <a:latin typeface="Garamond" pitchFamily="18" charset="0"/>
                <a:cs typeface="Arial" charset="0"/>
              </a:rPr>
              <a:t>-Telpas un aprīkojums</a:t>
            </a:r>
            <a:endParaRPr lang="lv-LV" dirty="0">
              <a:latin typeface="Garamond" pitchFamily="18" charset="0"/>
              <a:cs typeface="Arial" charset="0"/>
            </a:endParaRPr>
          </a:p>
          <a:p>
            <a:pPr>
              <a:defRPr/>
            </a:pPr>
            <a:r>
              <a:rPr lang="lv-LV" dirty="0" smtClean="0">
                <a:latin typeface="Garamond" pitchFamily="18" charset="0"/>
                <a:cs typeface="Arial" charset="0"/>
              </a:rPr>
              <a:t>-Juridiskā adrese</a:t>
            </a:r>
          </a:p>
          <a:p>
            <a:pPr>
              <a:defRPr/>
            </a:pPr>
            <a:r>
              <a:rPr lang="lv-LV" dirty="0" smtClean="0">
                <a:latin typeface="Garamond" pitchFamily="18" charset="0"/>
              </a:rPr>
              <a:t>-Komunikāciju pakalpojumi</a:t>
            </a:r>
          </a:p>
          <a:p>
            <a:pPr>
              <a:defRPr/>
            </a:pPr>
            <a:r>
              <a:rPr lang="lv-LV" dirty="0" smtClean="0">
                <a:latin typeface="Garamond" pitchFamily="18" charset="0"/>
                <a:cs typeface="Arial" charset="0"/>
              </a:rPr>
              <a:t>-Sekretariāts</a:t>
            </a:r>
            <a:endParaRPr lang="lv-LV" dirty="0">
              <a:latin typeface="Garamond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1556792"/>
            <a:ext cx="3240360" cy="45858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4445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lv-LV" sz="2200" b="1" dirty="0" smtClean="0">
                <a:latin typeface="Garamond" pitchFamily="18" charset="0"/>
                <a:cs typeface="Arial" charset="0"/>
              </a:rPr>
              <a:t>Specializētie pakalpojumi</a:t>
            </a:r>
            <a:endParaRPr lang="lv-LV" sz="2200" b="1" dirty="0">
              <a:latin typeface="Garamond" pitchFamily="18" charset="0"/>
              <a:cs typeface="Arial" charset="0"/>
            </a:endParaRPr>
          </a:p>
          <a:p>
            <a:pPr>
              <a:defRPr/>
            </a:pPr>
            <a:endParaRPr lang="lv-LV" dirty="0">
              <a:latin typeface="Garamond" pitchFamily="18" charset="0"/>
              <a:cs typeface="Arial" charset="0"/>
            </a:endParaRPr>
          </a:p>
          <a:p>
            <a:pPr lvl="0"/>
            <a:r>
              <a:rPr lang="lv-LV" dirty="0" smtClean="0">
                <a:latin typeface="Garamond" pitchFamily="18" charset="0"/>
              </a:rPr>
              <a:t>- Tehnoloģiskās konsultācijas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Tirgus izpēte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Patentēšana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Laboratoriskās iekārtas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Testēšana un sertificēšana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Starptautiskā mārketinga un eksporta konsultācijas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Sēklas kapitāla nodrošināšana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Kvalitātes vadību sistēmu ieviešana un konsultācijas</a:t>
            </a:r>
          </a:p>
          <a:p>
            <a:pPr lvl="0"/>
            <a:r>
              <a:rPr lang="lv-LV" dirty="0" smtClean="0">
                <a:latin typeface="Garamond" pitchFamily="18" charset="0"/>
              </a:rPr>
              <a:t>- Produkta pozicionēšana tirgū un dizains</a:t>
            </a:r>
          </a:p>
          <a:p>
            <a:pPr lvl="0">
              <a:buFontTx/>
              <a:buChar char="-"/>
            </a:pPr>
            <a:r>
              <a:rPr lang="lv-LV" dirty="0" smtClean="0">
                <a:latin typeface="Garamond" pitchFamily="18" charset="0"/>
              </a:rPr>
              <a:t>Integrētais mārketings</a:t>
            </a:r>
          </a:p>
          <a:p>
            <a:pPr lvl="0">
              <a:buFontTx/>
              <a:buChar char="-"/>
            </a:pPr>
            <a:r>
              <a:rPr lang="lv-LV" dirty="0" smtClean="0">
                <a:latin typeface="Garamond" pitchFamily="18" charset="0"/>
              </a:rPr>
              <a:t>Juridiskie pakalpojumi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358775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Pakalpojumi</a:t>
            </a:r>
            <a:endParaRPr kumimoji="0" lang="lv-LV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Prioritārās nozares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3000" b="1" dirty="0" smtClean="0">
                <a:latin typeface="Garamond" pitchFamily="18" charset="0"/>
              </a:rPr>
              <a:t>Uzņēmums, kas</a:t>
            </a:r>
            <a:endParaRPr lang="lv-LV" sz="3000" dirty="0" smtClean="0">
              <a:latin typeface="Garamond" pitchFamily="18" charset="0"/>
            </a:endParaRP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sadarbojas ar Vidzemes Augstskolu savas biznesa idejas komercializēšanā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pārstāv radošās industrijas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darbojas tūrisma nozarē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sniedz IKT pakalpojumus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ir ražošanas uzņēmums</a:t>
            </a:r>
          </a:p>
          <a:p>
            <a:endParaRPr lang="lv-LV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Mūsu klients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3000" b="1" dirty="0" smtClean="0">
                <a:latin typeface="Garamond" pitchFamily="18" charset="0"/>
              </a:rPr>
              <a:t>Uzņēmums</a:t>
            </a:r>
            <a:endParaRPr lang="lv-LV" sz="3000" dirty="0" smtClean="0">
              <a:latin typeface="Garamond" pitchFamily="18" charset="0"/>
            </a:endParaRP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ar inovatīvu biznesa ideju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kam ir potenciāls augt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ar mērķtiecīgu un motivētu komandu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kas darbojas BI programmas atbalstāmajās nozarēs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kas nav vecāks par 2 gadiem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bez nodokļu parādiem</a:t>
            </a:r>
          </a:p>
          <a:p>
            <a:pPr>
              <a:buNone/>
            </a:pPr>
            <a:r>
              <a:rPr lang="lv-LV" sz="3000" dirty="0" smtClean="0">
                <a:latin typeface="Garamond" pitchFamily="18" charset="0"/>
              </a:rPr>
              <a:t>	- kas dod ieguldījumu novada attīstībā</a:t>
            </a:r>
            <a:endParaRPr lang="lv-LV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Garamond" pitchFamily="18" charset="0"/>
              </a:rPr>
              <a:t>VBII uzņēmumi</a:t>
            </a:r>
            <a:endParaRPr lang="lv-LV" dirty="0">
              <a:latin typeface="Garamond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lv-LV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latin typeface="Garamond" pitchFamily="18" charset="0"/>
              </a:rPr>
              <a:t>80art</a:t>
            </a:r>
            <a:endParaRPr lang="lv-LV" b="1" dirty="0">
              <a:latin typeface="Garamond" pitchFamily="18" charset="0"/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1180727"/>
          </a:xfrm>
        </p:spPr>
        <p:txBody>
          <a:bodyPr/>
          <a:lstStyle/>
          <a:p>
            <a:r>
              <a:rPr lang="lv-LV" sz="2400" dirty="0" smtClean="0">
                <a:latin typeface="Garamond" pitchFamily="18" charset="0"/>
              </a:rPr>
              <a:t>Audio reklāmas studija</a:t>
            </a:r>
            <a:endParaRPr lang="lv-LV" sz="2400" dirty="0">
              <a:latin typeface="Garamon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484784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80artlab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2348880"/>
            <a:ext cx="6319941" cy="3530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bii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ntemporary blue desig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Contemporary blue design 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vbii</Template>
  <TotalTime>987</TotalTime>
  <Words>325</Words>
  <Application>Microsoft Office PowerPoint</Application>
  <PresentationFormat>On-screen Show (4:3)</PresentationFormat>
  <Paragraphs>101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vbii</vt:lpstr>
      <vt:lpstr>Custom Design</vt:lpstr>
      <vt:lpstr>2_Contemporary blue design template</vt:lpstr>
      <vt:lpstr>Valmieras Biznesa un inovāciju inkubators</vt:lpstr>
      <vt:lpstr>VBII</vt:lpstr>
      <vt:lpstr>Kā mēs varam palīdzēt</vt:lpstr>
      <vt:lpstr>BI darbības zonas</vt:lpstr>
      <vt:lpstr>PowerPoint Presentation</vt:lpstr>
      <vt:lpstr>Prioritārās nozares</vt:lpstr>
      <vt:lpstr>Mūsu klients</vt:lpstr>
      <vt:lpstr>VBII uzņēmumi</vt:lpstr>
      <vt:lpstr>80art</vt:lpstr>
      <vt:lpstr>Epata Studio</vt:lpstr>
      <vt:lpstr>Valmieras kinostudija</vt:lpstr>
      <vt:lpstr>FastR</vt:lpstr>
      <vt:lpstr>Wunderkraut Latvia</vt:lpstr>
      <vt:lpstr>FunGeneration Lab</vt:lpstr>
      <vt:lpstr>Muuv</vt:lpstr>
      <vt:lpstr>Atverskapi.lv</vt:lpstr>
      <vt:lpstr>SunGIS</vt:lpstr>
      <vt:lpstr>Meža birža</vt:lpstr>
      <vt:lpstr>SoilTech</vt:lpstr>
      <vt:lpstr>ZING</vt:lpstr>
      <vt:lpstr>Ludere</vt:lpstr>
      <vt:lpstr>Trejdeksnis</vt:lpstr>
      <vt:lpstr>eatskaites</vt:lpstr>
      <vt:lpstr>Intellitech</vt:lpstr>
      <vt:lpstr>Purva iela 12A, Valmiera   www.vbii.lv twitter.com/VBII_inkubators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Valmieras Biznesa un inovāciju inkubators</dc:title>
  <dc:creator>Kaspars</dc:creator>
  <cp:lastModifiedBy>Marta Cekule</cp:lastModifiedBy>
  <cp:revision>141</cp:revision>
  <cp:lastPrinted>2014-03-04T17:50:42Z</cp:lastPrinted>
  <dcterms:created xsi:type="dcterms:W3CDTF">2011-05-11T16:19:51Z</dcterms:created>
  <dcterms:modified xsi:type="dcterms:W3CDTF">2014-08-22T09:23:22Z</dcterms:modified>
</cp:coreProperties>
</file>